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48"/>
  </p:notesMasterIdLst>
  <p:sldIdLst>
    <p:sldId id="256"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 id="273" r:id="rId17"/>
    <p:sldId id="272" r:id="rId18"/>
    <p:sldId id="289" r:id="rId19"/>
    <p:sldId id="292" r:id="rId20"/>
    <p:sldId id="293" r:id="rId21"/>
    <p:sldId id="294" r:id="rId22"/>
    <p:sldId id="295" r:id="rId23"/>
    <p:sldId id="296" r:id="rId24"/>
    <p:sldId id="297" r:id="rId25"/>
    <p:sldId id="298" r:id="rId26"/>
    <p:sldId id="299" r:id="rId27"/>
    <p:sldId id="300" r:id="rId28"/>
    <p:sldId id="301" r:id="rId29"/>
    <p:sldId id="302" r:id="rId30"/>
    <p:sldId id="303" r:id="rId31"/>
    <p:sldId id="258" r:id="rId32"/>
    <p:sldId id="274" r:id="rId33"/>
    <p:sldId id="275" r:id="rId34"/>
    <p:sldId id="276" r:id="rId35"/>
    <p:sldId id="277" r:id="rId36"/>
    <p:sldId id="278" r:id="rId37"/>
    <p:sldId id="279" r:id="rId38"/>
    <p:sldId id="280" r:id="rId39"/>
    <p:sldId id="281" r:id="rId40"/>
    <p:sldId id="282" r:id="rId41"/>
    <p:sldId id="283" r:id="rId42"/>
    <p:sldId id="284" r:id="rId43"/>
    <p:sldId id="285" r:id="rId44"/>
    <p:sldId id="286" r:id="rId45"/>
    <p:sldId id="287" r:id="rId46"/>
    <p:sldId id="288"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12C3DD1-25C2-44D4-842A-FF7F5BF0E5E2}">
          <p14:sldIdLst>
            <p14:sldId id="256"/>
            <p14:sldId id="257"/>
            <p14:sldId id="259"/>
            <p14:sldId id="260"/>
            <p14:sldId id="261"/>
            <p14:sldId id="262"/>
            <p14:sldId id="263"/>
            <p14:sldId id="264"/>
            <p14:sldId id="265"/>
            <p14:sldId id="266"/>
            <p14:sldId id="267"/>
            <p14:sldId id="268"/>
            <p14:sldId id="269"/>
            <p14:sldId id="270"/>
            <p14:sldId id="273"/>
            <p14:sldId id="272"/>
            <p14:sldId id="289"/>
            <p14:sldId id="292"/>
            <p14:sldId id="293"/>
            <p14:sldId id="294"/>
            <p14:sldId id="295"/>
            <p14:sldId id="296"/>
            <p14:sldId id="297"/>
            <p14:sldId id="298"/>
            <p14:sldId id="299"/>
            <p14:sldId id="300"/>
            <p14:sldId id="301"/>
            <p14:sldId id="302"/>
            <p14:sldId id="303"/>
            <p14:sldId id="258"/>
            <p14:sldId id="274"/>
            <p14:sldId id="275"/>
            <p14:sldId id="276"/>
            <p14:sldId id="277"/>
            <p14:sldId id="278"/>
            <p14:sldId id="279"/>
            <p14:sldId id="280"/>
            <p14:sldId id="281"/>
            <p14:sldId id="282"/>
            <p14:sldId id="283"/>
            <p14:sldId id="284"/>
            <p14:sldId id="285"/>
            <p14:sldId id="286"/>
            <p14:sldId id="287"/>
            <p14:sldId id="28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606"/>
    <p:restoredTop sz="94489"/>
  </p:normalViewPr>
  <p:slideViewPr>
    <p:cSldViewPr snapToGrid="0" snapToObjects="1">
      <p:cViewPr varScale="1">
        <p:scale>
          <a:sx n="107" d="100"/>
          <a:sy n="107" d="100"/>
        </p:scale>
        <p:origin x="84" y="3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8" Type="http://schemas.openxmlformats.org/officeDocument/2006/relationships/slide" Target="slides/slide6.xml"/><Relationship Id="rId51" Type="http://schemas.openxmlformats.org/officeDocument/2006/relationships/theme" Target="theme/theme1.xml"/></Relationships>
</file>

<file path=ppt/media/image1.png>
</file>

<file path=ppt/media/image10.tiff>
</file>

<file path=ppt/media/image11.tif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5B52BA-3295-0343-9E28-A260A811DD10}" type="datetimeFigureOut">
              <a:rPr lang="en-US" smtClean="0"/>
              <a:t>12-Dec-19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FB5A5B-CC88-B64A-8F56-0DBE0ACA83DE}" type="slidenum">
              <a:rPr lang="en-US" smtClean="0"/>
              <a:t>‹#›</a:t>
            </a:fld>
            <a:endParaRPr lang="en-US"/>
          </a:p>
        </p:txBody>
      </p:sp>
    </p:spTree>
    <p:extLst>
      <p:ext uri="{BB962C8B-B14F-4D97-AF65-F5344CB8AC3E}">
        <p14:creationId xmlns:p14="http://schemas.microsoft.com/office/powerpoint/2010/main" val="1468319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FB5A5B-CC88-B64A-8F56-0DBE0ACA83DE}" type="slidenum">
              <a:rPr lang="en-US" smtClean="0"/>
              <a:t>31</a:t>
            </a:fld>
            <a:endParaRPr lang="en-US"/>
          </a:p>
        </p:txBody>
      </p:sp>
    </p:spTree>
    <p:extLst>
      <p:ext uri="{BB962C8B-B14F-4D97-AF65-F5344CB8AC3E}">
        <p14:creationId xmlns:p14="http://schemas.microsoft.com/office/powerpoint/2010/main" val="10090183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96240" y="1122363"/>
            <a:ext cx="11490960" cy="2387600"/>
          </a:xfrm>
        </p:spPr>
        <p:txBody>
          <a:bodyPr anchor="b"/>
          <a:lstStyle>
            <a:lvl1pPr algn="ctr">
              <a:defRPr sz="72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04F1D4A2-813C-F741-B481-C92B3A596030}" type="datetimeFigureOut">
              <a:rPr lang="en-US" smtClean="0"/>
              <a:t>12-Dec-19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8332094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F1D4A2-813C-F741-B481-C92B3A596030}" type="datetimeFigureOut">
              <a:rPr lang="en-US" smtClean="0"/>
              <a:t>12-Dec-19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691076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F1D4A2-813C-F741-B481-C92B3A596030}" type="datetimeFigureOut">
              <a:rPr lang="en-US" smtClean="0"/>
              <a:t>12-Dec-19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21187056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506140" y="446485"/>
            <a:ext cx="9167813" cy="4161234"/>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190625" y="4723805"/>
            <a:ext cx="9810750" cy="1000125"/>
          </a:xfrm>
          <a:prstGeom prst="rect">
            <a:avLst/>
          </a:prstGeom>
        </p:spPr>
        <p:txBody>
          <a:bodyPr anchor="b"/>
          <a:lstStyle/>
          <a:p>
            <a:r>
              <a:t>Title Text</a:t>
            </a:r>
          </a:p>
        </p:txBody>
      </p:sp>
      <p:sp>
        <p:nvSpPr>
          <p:cNvPr id="22" name="Shape 22"/>
          <p:cNvSpPr>
            <a:spLocks noGrp="1"/>
          </p:cNvSpPr>
          <p:nvPr>
            <p:ph type="body" sz="quarter" idx="1"/>
          </p:nvPr>
        </p:nvSpPr>
        <p:spPr>
          <a:xfrm>
            <a:off x="1190625" y="5759649"/>
            <a:ext cx="9810750" cy="794742"/>
          </a:xfrm>
          <a:prstGeom prst="rect">
            <a:avLst/>
          </a:prstGeom>
        </p:spPr>
        <p:txBody>
          <a:bodyPr anchor="t"/>
          <a:lstStyle>
            <a:lvl1pPr marL="0" indent="0" algn="ctr">
              <a:spcBef>
                <a:spcPts val="0"/>
              </a:spcBef>
              <a:buSzTx/>
              <a:buNone/>
              <a:defRPr sz="2250"/>
            </a:lvl1pPr>
            <a:lvl2pPr marL="0" indent="160729" algn="ctr">
              <a:spcBef>
                <a:spcPts val="0"/>
              </a:spcBef>
              <a:buSzTx/>
              <a:buNone/>
              <a:defRPr sz="2250"/>
            </a:lvl2pPr>
            <a:lvl3pPr marL="0" indent="321457" algn="ctr">
              <a:spcBef>
                <a:spcPts val="0"/>
              </a:spcBef>
              <a:buSzTx/>
              <a:buNone/>
              <a:defRPr sz="2250"/>
            </a:lvl3pPr>
            <a:lvl4pPr marL="0" indent="482186" algn="ctr">
              <a:spcBef>
                <a:spcPts val="0"/>
              </a:spcBef>
              <a:buSzTx/>
              <a:buNone/>
              <a:defRPr sz="2250"/>
            </a:lvl4pPr>
            <a:lvl5pPr marL="0" indent="642915" algn="ctr">
              <a:spcBef>
                <a:spcPts val="0"/>
              </a:spcBef>
              <a:buSzTx/>
              <a:buNone/>
              <a:defRPr sz="225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5939364" y="6500813"/>
            <a:ext cx="301366" cy="297389"/>
          </a:xfrm>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57677509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190625" y="2268141"/>
            <a:ext cx="9810750" cy="2321719"/>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286208904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298406" y="446484"/>
            <a:ext cx="5000625" cy="5786438"/>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892969" y="446484"/>
            <a:ext cx="5000625" cy="2803922"/>
          </a:xfrm>
          <a:prstGeom prst="rect">
            <a:avLst/>
          </a:prstGeom>
        </p:spPr>
        <p:txBody>
          <a:bodyPr anchor="b"/>
          <a:lstStyle>
            <a:lvl1pPr>
              <a:defRPr sz="4219"/>
            </a:lvl1pPr>
          </a:lstStyle>
          <a:p>
            <a:r>
              <a:t>Title Text</a:t>
            </a:r>
          </a:p>
        </p:txBody>
      </p:sp>
      <p:sp>
        <p:nvSpPr>
          <p:cNvPr id="40" name="Shape 40"/>
          <p:cNvSpPr>
            <a:spLocks noGrp="1"/>
          </p:cNvSpPr>
          <p:nvPr>
            <p:ph type="body" sz="quarter" idx="1"/>
          </p:nvPr>
        </p:nvSpPr>
        <p:spPr>
          <a:xfrm>
            <a:off x="892969" y="3348633"/>
            <a:ext cx="5000625" cy="2884289"/>
          </a:xfrm>
          <a:prstGeom prst="rect">
            <a:avLst/>
          </a:prstGeom>
        </p:spPr>
        <p:txBody>
          <a:bodyPr anchor="t"/>
          <a:lstStyle>
            <a:lvl1pPr marL="0" indent="0" algn="ctr">
              <a:spcBef>
                <a:spcPts val="0"/>
              </a:spcBef>
              <a:buSzTx/>
              <a:buNone/>
              <a:defRPr sz="2250"/>
            </a:lvl1pPr>
            <a:lvl2pPr marL="0" indent="160729" algn="ctr">
              <a:spcBef>
                <a:spcPts val="0"/>
              </a:spcBef>
              <a:buSzTx/>
              <a:buNone/>
              <a:defRPr sz="2250"/>
            </a:lvl2pPr>
            <a:lvl3pPr marL="0" indent="321457" algn="ctr">
              <a:spcBef>
                <a:spcPts val="0"/>
              </a:spcBef>
              <a:buSzTx/>
              <a:buNone/>
              <a:defRPr sz="2250"/>
            </a:lvl3pPr>
            <a:lvl4pPr marL="0" indent="482186" algn="ctr">
              <a:spcBef>
                <a:spcPts val="0"/>
              </a:spcBef>
              <a:buSzTx/>
              <a:buNone/>
              <a:defRPr sz="2250"/>
            </a:lvl4pPr>
            <a:lvl5pPr marL="0" indent="642915" algn="ctr">
              <a:spcBef>
                <a:spcPts val="0"/>
              </a:spcBef>
              <a:buSzTx/>
              <a:buNone/>
              <a:defRPr sz="225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1161878858"/>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4015619634"/>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lvl2pPr marL="625056" indent="-312528">
              <a:spcBef>
                <a:spcPts val="914"/>
              </a:spcBef>
              <a:buFont typeface="Arial" panose="020B0604020202020204" pitchFamily="34" charset="0"/>
              <a:buChar char="•"/>
              <a:defRPr sz="1969"/>
            </a:lvl2pPr>
            <a:lvl3pPr>
              <a:spcBef>
                <a:spcPts val="914"/>
              </a:spcBef>
              <a:buChar char="★"/>
              <a:defRPr sz="1969"/>
            </a:lvl3pPr>
            <a:lvl4pPr>
              <a:defRPr sz="1687"/>
            </a:lvl4pPr>
            <a:lvl5pPr>
              <a:defRPr sz="1406"/>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8" name="Shape 58"/>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26009178"/>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298406" y="1830586"/>
            <a:ext cx="5000625" cy="4420195"/>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892969" y="1830586"/>
            <a:ext cx="5000625" cy="4420195"/>
          </a:xfrm>
          <a:prstGeom prst="rect">
            <a:avLst/>
          </a:prstGeom>
        </p:spPr>
        <p:txBody>
          <a:bodyPr/>
          <a:lstStyle>
            <a:lvl1pPr marL="241093" indent="-241093">
              <a:spcBef>
                <a:spcPts val="2250"/>
              </a:spcBef>
              <a:defRPr sz="1969"/>
            </a:lvl1pPr>
            <a:lvl2pPr marL="482186" indent="-241093">
              <a:spcBef>
                <a:spcPts val="2250"/>
              </a:spcBef>
              <a:defRPr sz="1969"/>
            </a:lvl2pPr>
            <a:lvl3pPr marL="723279" indent="-241093">
              <a:spcBef>
                <a:spcPts val="2250"/>
              </a:spcBef>
              <a:defRPr sz="1969"/>
            </a:lvl3pPr>
            <a:lvl4pPr marL="964372" indent="-241093">
              <a:spcBef>
                <a:spcPts val="2250"/>
              </a:spcBef>
              <a:defRPr sz="1969"/>
            </a:lvl4pPr>
            <a:lvl5pPr marL="1205465" indent="-241093">
              <a:spcBef>
                <a:spcPts val="2250"/>
              </a:spcBef>
              <a:defRPr sz="1969"/>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1167696198"/>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892969" y="892969"/>
            <a:ext cx="10406063" cy="507206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080268178"/>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298406" y="3580805"/>
            <a:ext cx="5000625" cy="2652117"/>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304236" y="625078"/>
            <a:ext cx="5000626" cy="2652117"/>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892969" y="625078"/>
            <a:ext cx="5000625" cy="5607844"/>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22265739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6600"/>
            </a:lvl1pPr>
          </a:lstStyle>
          <a:p>
            <a:r>
              <a:rPr lang="en-US" dirty="0"/>
              <a:t>Click to edit Master title style</a:t>
            </a:r>
          </a:p>
        </p:txBody>
      </p:sp>
      <p:sp>
        <p:nvSpPr>
          <p:cNvPr id="3" name="Content Placeholder 2"/>
          <p:cNvSpPr>
            <a:spLocks noGrp="1"/>
          </p:cNvSpPr>
          <p:nvPr>
            <p:ph idx="1"/>
          </p:nvPr>
        </p:nvSpPr>
        <p:spPr/>
        <p:txBody>
          <a:bodyPr/>
          <a:lstStyle>
            <a:lvl1pPr>
              <a:defRPr sz="3600"/>
            </a:lvl1pPr>
            <a:lvl2pPr>
              <a:defRPr sz="28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04F1D4A2-813C-F741-B481-C92B3A596030}" type="datetimeFigureOut">
              <a:rPr lang="en-US" smtClean="0"/>
              <a:t>12-Dec-19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00447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190625" y="4473774"/>
            <a:ext cx="9810750" cy="362215"/>
          </a:xfrm>
          <a:prstGeom prst="rect">
            <a:avLst/>
          </a:prstGeom>
        </p:spPr>
        <p:txBody>
          <a:bodyPr anchor="t">
            <a:spAutoFit/>
          </a:bodyPr>
          <a:lstStyle>
            <a:lvl1pPr marL="0" indent="0" algn="ctr">
              <a:spcBef>
                <a:spcPts val="0"/>
              </a:spcBef>
              <a:buSzTx/>
              <a:buNone/>
              <a:defRPr sz="1687"/>
            </a:lvl1pPr>
          </a:lstStyle>
          <a:p>
            <a:r>
              <a:t>–Johnny Appleseed</a:t>
            </a:r>
          </a:p>
        </p:txBody>
      </p:sp>
      <p:sp>
        <p:nvSpPr>
          <p:cNvPr id="94" name="Shape 94"/>
          <p:cNvSpPr>
            <a:spLocks noGrp="1"/>
          </p:cNvSpPr>
          <p:nvPr>
            <p:ph type="body" sz="quarter" idx="14"/>
          </p:nvPr>
        </p:nvSpPr>
        <p:spPr>
          <a:xfrm>
            <a:off x="1190625" y="2984579"/>
            <a:ext cx="9810750" cy="513795"/>
          </a:xfrm>
          <a:prstGeom prst="rect">
            <a:avLst/>
          </a:prstGeom>
        </p:spPr>
        <p:txBody>
          <a:bodyPr>
            <a:spAutoFit/>
          </a:bodyPr>
          <a:lstStyle>
            <a:lvl1pPr marL="0" indent="0" algn="ctr">
              <a:spcBef>
                <a:spcPts val="0"/>
              </a:spcBef>
              <a:buSzTx/>
              <a:buNone/>
              <a:defRPr sz="2672"/>
            </a:lvl1pPr>
          </a:lstStyle>
          <a:p>
            <a:r>
              <a:t>“Type a quote here.” </a:t>
            </a:r>
          </a:p>
        </p:txBody>
      </p:sp>
      <p:sp>
        <p:nvSpPr>
          <p:cNvPr id="95" name="Shape 95"/>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280443402"/>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2192000" cy="6858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240074700"/>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041533401"/>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190625" y="1151930"/>
            <a:ext cx="9810750" cy="2321719"/>
          </a:xfrm>
          <a:prstGeom prst="rect">
            <a:avLst/>
          </a:prstGeom>
        </p:spPr>
        <p:txBody>
          <a:bodyPr anchor="b"/>
          <a:lstStyle/>
          <a:p>
            <a:r>
              <a:rPr dirty="0"/>
              <a:t>Title Text</a:t>
            </a:r>
          </a:p>
        </p:txBody>
      </p:sp>
      <p:sp>
        <p:nvSpPr>
          <p:cNvPr id="12" name="Shape 12"/>
          <p:cNvSpPr>
            <a:spLocks noGrp="1"/>
          </p:cNvSpPr>
          <p:nvPr>
            <p:ph type="body" sz="quarter" idx="1"/>
          </p:nvPr>
        </p:nvSpPr>
        <p:spPr>
          <a:xfrm>
            <a:off x="1190625" y="3536156"/>
            <a:ext cx="9810750" cy="794742"/>
          </a:xfrm>
          <a:prstGeom prst="rect">
            <a:avLst/>
          </a:prstGeom>
        </p:spPr>
        <p:txBody>
          <a:bodyPr anchor="t"/>
          <a:lstStyle>
            <a:lvl1pPr marL="0" indent="0" algn="ctr">
              <a:spcBef>
                <a:spcPts val="0"/>
              </a:spcBef>
              <a:buSzTx/>
              <a:buNone/>
              <a:defRPr sz="2250"/>
            </a:lvl1pPr>
            <a:lvl2pPr marL="0" indent="160729" algn="ctr">
              <a:spcBef>
                <a:spcPts val="0"/>
              </a:spcBef>
              <a:buSzTx/>
              <a:buNone/>
              <a:defRPr sz="2250"/>
            </a:lvl2pPr>
            <a:lvl3pPr marL="0" indent="321457" algn="ctr">
              <a:spcBef>
                <a:spcPts val="0"/>
              </a:spcBef>
              <a:buSzTx/>
              <a:buNone/>
              <a:defRPr sz="2250"/>
            </a:lvl3pPr>
            <a:lvl4pPr marL="0" indent="482186" algn="ctr">
              <a:spcBef>
                <a:spcPts val="0"/>
              </a:spcBef>
              <a:buSzTx/>
              <a:buNone/>
              <a:defRPr sz="2250"/>
            </a:lvl4pPr>
            <a:lvl5pPr marL="0" indent="642915" algn="ctr">
              <a:spcBef>
                <a:spcPts val="0"/>
              </a:spcBef>
              <a:buSzTx/>
              <a:buNone/>
              <a:defRPr sz="225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3" name="Shape 13"/>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721301985"/>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F1D4A2-813C-F741-B481-C92B3A596030}" type="datetimeFigureOut">
              <a:rPr lang="en-US" smtClean="0"/>
              <a:t>12-Dec-19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318052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4F1D4A2-813C-F741-B481-C92B3A596030}" type="datetimeFigureOut">
              <a:rPr lang="en-US" smtClean="0"/>
              <a:t>12-Dec-19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216968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F1D4A2-813C-F741-B481-C92B3A596030}" type="datetimeFigureOut">
              <a:rPr lang="en-US" smtClean="0"/>
              <a:t>12-Dec-19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9620986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4F1D4A2-813C-F741-B481-C92B3A596030}" type="datetimeFigureOut">
              <a:rPr lang="en-US" smtClean="0"/>
              <a:t>12-Dec-19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588354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F1D4A2-813C-F741-B481-C92B3A596030}" type="datetimeFigureOut">
              <a:rPr lang="en-US" smtClean="0"/>
              <a:t>12-Dec-19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13067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4F1D4A2-813C-F741-B481-C92B3A596030}" type="datetimeFigureOut">
              <a:rPr lang="en-US" smtClean="0"/>
              <a:t>12-Dec-19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949239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4F1D4A2-813C-F741-B481-C92B3A596030}" type="datetimeFigureOut">
              <a:rPr lang="en-US" smtClean="0"/>
              <a:t>12-Dec-19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004653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F1D4A2-813C-F741-B481-C92B3A596030}" type="datetimeFigureOut">
              <a:rPr lang="en-US" smtClean="0"/>
              <a:t>12-Dec-19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AA2774-0E84-B44B-9908-35E772124A3E}" type="slidenum">
              <a:rPr lang="en-US" smtClean="0"/>
              <a:t>‹#›</a:t>
            </a:fld>
            <a:endParaRPr lang="en-US"/>
          </a:p>
        </p:txBody>
      </p:sp>
    </p:spTree>
    <p:extLst>
      <p:ext uri="{BB962C8B-B14F-4D97-AF65-F5344CB8AC3E}">
        <p14:creationId xmlns:p14="http://schemas.microsoft.com/office/powerpoint/2010/main" val="2892002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892969" y="312539"/>
            <a:ext cx="10406063" cy="151804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892969" y="1830586"/>
            <a:ext cx="10406063" cy="442019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5939364" y="6505278"/>
            <a:ext cx="301366" cy="297389"/>
          </a:xfrm>
          <a:prstGeom prst="rect">
            <a:avLst/>
          </a:prstGeom>
          <a:ln w="12700">
            <a:miter lim="400000"/>
          </a:ln>
        </p:spPr>
        <p:txBody>
          <a:bodyPr wrap="none" lIns="50800" tIns="50800" rIns="50800" bIns="50800">
            <a:spAutoFit/>
          </a:bodyPr>
          <a:lstStyle>
            <a:lvl1pPr>
              <a:defRPr sz="1266"/>
            </a:lvl1p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17289074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ransition spd="med"/>
  <p:txStyles>
    <p:titleStyle>
      <a:lvl1pPr marL="0" marR="0" indent="0"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1pPr>
      <a:lvl2pPr marL="0" marR="0" indent="160729"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2pPr>
      <a:lvl3pPr marL="0" marR="0" indent="321457"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3pPr>
      <a:lvl4pPr marL="0" marR="0" indent="482186"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4pPr>
      <a:lvl5pPr marL="0" marR="0" indent="642915"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5pPr>
      <a:lvl6pPr marL="0" marR="0" indent="803643"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6pPr>
      <a:lvl7pPr marL="0" marR="0" indent="964372"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7pPr>
      <a:lvl8pPr marL="0" marR="0" indent="1125101"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8pPr>
      <a:lvl9pPr marL="0" marR="0" indent="1285829"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9pPr>
    </p:titleStyle>
    <p:bodyStyle>
      <a:lvl1pPr marL="312528"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1pPr>
      <a:lvl2pPr marL="625056"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2pPr>
      <a:lvl3pPr marL="937584"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3pPr>
      <a:lvl4pPr marL="1250112"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4pPr>
      <a:lvl5pPr marL="1562640"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5pPr>
      <a:lvl6pPr marL="1875168"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6pPr>
      <a:lvl7pPr marL="2187696"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7pPr>
      <a:lvl8pPr marL="2500224"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8pPr>
      <a:lvl9pPr marL="2812752"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1pPr>
      <a:lvl2pPr marL="0" marR="0" indent="160729"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2pPr>
      <a:lvl3pPr marL="0" marR="0" indent="321457"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3pPr>
      <a:lvl4pPr marL="0" marR="0" indent="482186"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4pPr>
      <a:lvl5pPr marL="0" marR="0" indent="642915"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5pPr>
      <a:lvl6pPr marL="0" marR="0" indent="803643"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6pPr>
      <a:lvl7pPr marL="0" marR="0" indent="964372"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7pPr>
      <a:lvl8pPr marL="0" marR="0" indent="1125101"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8pPr>
      <a:lvl9pPr marL="0" marR="0" indent="1285829"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4871" y="1122362"/>
            <a:ext cx="11849725" cy="4001573"/>
          </a:xfrm>
        </p:spPr>
        <p:txBody>
          <a:bodyPr>
            <a:normAutofit/>
          </a:bodyPr>
          <a:lstStyle/>
          <a:p>
            <a:pPr algn="l"/>
            <a:r>
              <a:rPr lang="en-US" sz="6600" dirty="0"/>
              <a:t>Web Development and API Design</a:t>
            </a:r>
            <a:br>
              <a:rPr lang="en-US" sz="6600" dirty="0"/>
            </a:br>
            <a:r>
              <a:rPr lang="en-US" sz="6600" dirty="0"/>
              <a:t/>
            </a:r>
            <a:br>
              <a:rPr lang="en-US" sz="6600" dirty="0"/>
            </a:br>
            <a:r>
              <a:rPr lang="en-US" sz="6600" dirty="0"/>
              <a:t>Lesson 02: Bash, Regex, Build Tools and Testing</a:t>
            </a:r>
          </a:p>
        </p:txBody>
      </p:sp>
      <p:sp>
        <p:nvSpPr>
          <p:cNvPr id="3" name="Subtitle 2"/>
          <p:cNvSpPr>
            <a:spLocks noGrp="1"/>
          </p:cNvSpPr>
          <p:nvPr>
            <p:ph type="subTitle" idx="1"/>
          </p:nvPr>
        </p:nvSpPr>
        <p:spPr>
          <a:xfrm>
            <a:off x="2492829" y="5836244"/>
            <a:ext cx="9144000" cy="466585"/>
          </a:xfrm>
        </p:spPr>
        <p:txBody>
          <a:bodyPr>
            <a:normAutofit lnSpcReduction="10000"/>
          </a:bodyPr>
          <a:lstStyle/>
          <a:p>
            <a:pPr algn="r"/>
            <a:r>
              <a:rPr lang="en-US" dirty="0"/>
              <a:t>Prof. Andrea </a:t>
            </a:r>
            <a:r>
              <a:rPr lang="en-US" dirty="0" err="1"/>
              <a:t>Arcuri</a:t>
            </a:r>
            <a:endParaRPr lang="en-US" dirty="0"/>
          </a:p>
        </p:txBody>
      </p:sp>
    </p:spTree>
    <p:extLst>
      <p:ext uri="{BB962C8B-B14F-4D97-AF65-F5344CB8AC3E}">
        <p14:creationId xmlns:p14="http://schemas.microsoft.com/office/powerpoint/2010/main" val="16592397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95287" y="442912"/>
            <a:ext cx="11401425" cy="5972175"/>
          </a:xfrm>
          <a:prstGeom prst="rect">
            <a:avLst/>
          </a:prstGeom>
        </p:spPr>
      </p:pic>
    </p:spTree>
    <p:extLst>
      <p:ext uri="{BB962C8B-B14F-4D97-AF65-F5344CB8AC3E}">
        <p14:creationId xmlns:p14="http://schemas.microsoft.com/office/powerpoint/2010/main" val="1540851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500" y="504825"/>
            <a:ext cx="11811000" cy="5848350"/>
          </a:xfrm>
          <a:prstGeom prst="rect">
            <a:avLst/>
          </a:prstGeom>
        </p:spPr>
      </p:pic>
    </p:spTree>
    <p:extLst>
      <p:ext uri="{BB962C8B-B14F-4D97-AF65-F5344CB8AC3E}">
        <p14:creationId xmlns:p14="http://schemas.microsoft.com/office/powerpoint/2010/main" val="3040879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2400" y="452437"/>
            <a:ext cx="11887200" cy="5953125"/>
          </a:xfrm>
          <a:prstGeom prst="rect">
            <a:avLst/>
          </a:prstGeom>
        </p:spPr>
      </p:pic>
    </p:spTree>
    <p:extLst>
      <p:ext uri="{BB962C8B-B14F-4D97-AF65-F5344CB8AC3E}">
        <p14:creationId xmlns:p14="http://schemas.microsoft.com/office/powerpoint/2010/main" val="1397888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0266" y="419100"/>
            <a:ext cx="11810921" cy="6026150"/>
          </a:xfrm>
          <a:prstGeom prst="rect">
            <a:avLst/>
          </a:prstGeom>
        </p:spPr>
      </p:pic>
    </p:spTree>
    <p:extLst>
      <p:ext uri="{BB962C8B-B14F-4D97-AF65-F5344CB8AC3E}">
        <p14:creationId xmlns:p14="http://schemas.microsoft.com/office/powerpoint/2010/main" val="14882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What if you want to count the number of JavaScript files in your project?</a:t>
            </a:r>
          </a:p>
          <a:p>
            <a:endParaRPr lang="en-US" dirty="0"/>
          </a:p>
          <a:p>
            <a:r>
              <a:rPr lang="en-US" dirty="0"/>
              <a:t>Or count the total number of lines in all those files?</a:t>
            </a:r>
          </a:p>
          <a:p>
            <a:pPr marL="0" indent="0">
              <a:buNone/>
            </a:pPr>
            <a:endParaRPr lang="en-US" dirty="0"/>
          </a:p>
        </p:txBody>
      </p:sp>
    </p:spTree>
    <p:extLst>
      <p:ext uri="{BB962C8B-B14F-4D97-AF65-F5344CB8AC3E}">
        <p14:creationId xmlns:p14="http://schemas.microsoft.com/office/powerpoint/2010/main" val="3193841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9470" y="2430161"/>
            <a:ext cx="11773930" cy="4323063"/>
          </a:xfrm>
        </p:spPr>
        <p:txBody>
          <a:bodyPr>
            <a:normAutofit fontScale="85000" lnSpcReduction="20000"/>
          </a:bodyPr>
          <a:lstStyle/>
          <a:p>
            <a:r>
              <a:rPr lang="en-US" dirty="0"/>
              <a:t>“</a:t>
            </a:r>
            <a:r>
              <a:rPr lang="en-US" i="1" dirty="0"/>
              <a:t>find</a:t>
            </a:r>
            <a:r>
              <a:rPr lang="en-US" dirty="0"/>
              <a:t>” all the files recursively in the current folder “.”</a:t>
            </a:r>
          </a:p>
          <a:p>
            <a:r>
              <a:rPr lang="en-US" dirty="0"/>
              <a:t>matching the regular expression for JS/JSX files</a:t>
            </a:r>
          </a:p>
          <a:p>
            <a:pPr lvl="1"/>
            <a:r>
              <a:rPr lang="en-US" dirty="0"/>
              <a:t>“</a:t>
            </a:r>
            <a:r>
              <a:rPr lang="en-US" b="1" dirty="0"/>
              <a:t>^</a:t>
            </a:r>
            <a:r>
              <a:rPr lang="en-US" dirty="0"/>
              <a:t>” beginning of file name</a:t>
            </a:r>
          </a:p>
          <a:p>
            <a:pPr lvl="1"/>
            <a:r>
              <a:rPr lang="en-US" dirty="0"/>
              <a:t>“</a:t>
            </a:r>
            <a:r>
              <a:rPr lang="en-US" b="1" dirty="0"/>
              <a:t>.*</a:t>
            </a:r>
            <a:r>
              <a:rPr lang="en-US" dirty="0"/>
              <a:t>” any character (.), any number of times (*)</a:t>
            </a:r>
          </a:p>
          <a:p>
            <a:pPr lvl="1"/>
            <a:r>
              <a:rPr lang="en-US" dirty="0"/>
              <a:t>“</a:t>
            </a:r>
            <a:r>
              <a:rPr lang="en-US" b="1" u="sng" dirty="0"/>
              <a:t>\.</a:t>
            </a:r>
            <a:r>
              <a:rPr lang="en-US" dirty="0"/>
              <a:t>” escaped any-character to represent the character “.”</a:t>
            </a:r>
          </a:p>
          <a:p>
            <a:pPr lvl="1"/>
            <a:r>
              <a:rPr lang="en-US" dirty="0"/>
              <a:t>“</a:t>
            </a:r>
            <a:r>
              <a:rPr lang="en-US" b="1" dirty="0"/>
              <a:t>\.</a:t>
            </a:r>
            <a:r>
              <a:rPr lang="en-US" b="1" dirty="0" err="1"/>
              <a:t>jsx</a:t>
            </a:r>
            <a:r>
              <a:rPr lang="en-US" b="1" dirty="0"/>
              <a:t>?</a:t>
            </a:r>
            <a:r>
              <a:rPr lang="en-US" dirty="0"/>
              <a:t>” file ending, where the last “x” is optional (</a:t>
            </a:r>
            <a:r>
              <a:rPr lang="en-US" dirty="0" err="1"/>
              <a:t>ie</a:t>
            </a:r>
            <a:r>
              <a:rPr lang="en-US" dirty="0"/>
              <a:t> “?”)</a:t>
            </a:r>
          </a:p>
          <a:p>
            <a:pPr lvl="1"/>
            <a:r>
              <a:rPr lang="en-US" dirty="0"/>
              <a:t>“</a:t>
            </a:r>
            <a:r>
              <a:rPr lang="en-US" b="1" dirty="0"/>
              <a:t>-not -path */</a:t>
            </a:r>
            <a:r>
              <a:rPr lang="en-US" b="1" dirty="0" err="1"/>
              <a:t>node_modules</a:t>
            </a:r>
            <a:r>
              <a:rPr lang="en-US" b="1" dirty="0"/>
              <a:t>/*</a:t>
            </a:r>
            <a:r>
              <a:rPr lang="en-US" dirty="0"/>
              <a:t>” excludes files of imported </a:t>
            </a:r>
            <a:r>
              <a:rPr lang="en-US" dirty="0" err="1"/>
              <a:t>dependenices</a:t>
            </a:r>
            <a:endParaRPr lang="en-US" dirty="0"/>
          </a:p>
          <a:p>
            <a:r>
              <a:rPr lang="en-US" dirty="0"/>
              <a:t>“</a:t>
            </a:r>
            <a:r>
              <a:rPr lang="en-US" b="1" dirty="0"/>
              <a:t>| </a:t>
            </a:r>
            <a:r>
              <a:rPr lang="en-US" b="1" dirty="0" err="1"/>
              <a:t>wc</a:t>
            </a:r>
            <a:r>
              <a:rPr lang="en-US" b="1" dirty="0"/>
              <a:t> -l</a:t>
            </a:r>
            <a:r>
              <a:rPr lang="en-US" dirty="0"/>
              <a:t>”: pipe file names to line count program </a:t>
            </a:r>
          </a:p>
          <a:p>
            <a:r>
              <a:rPr lang="en-US" b="1" dirty="0"/>
              <a:t>cat `x`</a:t>
            </a:r>
            <a:r>
              <a:rPr lang="en-US" dirty="0"/>
              <a:t>: the </a:t>
            </a:r>
            <a:r>
              <a:rPr lang="en-US" b="1" dirty="0"/>
              <a:t>``</a:t>
            </a:r>
            <a:r>
              <a:rPr lang="en-US" dirty="0"/>
              <a:t> executes the command inside it, and then puts the output on the terminal </a:t>
            </a:r>
          </a:p>
          <a:p>
            <a:pPr lvl="1"/>
            <a:r>
              <a:rPr lang="en-US" dirty="0"/>
              <a:t>so, we print all content of all JS/JSX files with </a:t>
            </a:r>
            <a:r>
              <a:rPr lang="en-US" b="1" dirty="0"/>
              <a:t>cat</a:t>
            </a:r>
            <a:r>
              <a:rPr lang="en-US" dirty="0"/>
              <a:t> </a:t>
            </a:r>
          </a:p>
        </p:txBody>
      </p:sp>
      <p:pic>
        <p:nvPicPr>
          <p:cNvPr id="5" name="Picture 4"/>
          <p:cNvPicPr>
            <a:picLocks noChangeAspect="1"/>
          </p:cNvPicPr>
          <p:nvPr/>
        </p:nvPicPr>
        <p:blipFill>
          <a:blip r:embed="rId2"/>
          <a:stretch>
            <a:fillRect/>
          </a:stretch>
        </p:blipFill>
        <p:spPr>
          <a:xfrm>
            <a:off x="189470" y="219255"/>
            <a:ext cx="11773930" cy="1999346"/>
          </a:xfrm>
          <a:prstGeom prst="rect">
            <a:avLst/>
          </a:prstGeom>
        </p:spPr>
      </p:pic>
    </p:spTree>
    <p:extLst>
      <p:ext uri="{BB962C8B-B14F-4D97-AF65-F5344CB8AC3E}">
        <p14:creationId xmlns:p14="http://schemas.microsoft.com/office/powerpoint/2010/main" val="40432283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Useful Tips</a:t>
            </a:r>
          </a:p>
        </p:txBody>
      </p:sp>
      <p:sp>
        <p:nvSpPr>
          <p:cNvPr id="3" name="Content Placeholder 2"/>
          <p:cNvSpPr>
            <a:spLocks noGrp="1"/>
          </p:cNvSpPr>
          <p:nvPr>
            <p:ph idx="1"/>
          </p:nvPr>
        </p:nvSpPr>
        <p:spPr>
          <a:xfrm>
            <a:off x="284813" y="1825625"/>
            <a:ext cx="11632367" cy="4351338"/>
          </a:xfrm>
        </p:spPr>
        <p:txBody>
          <a:bodyPr/>
          <a:lstStyle/>
          <a:p>
            <a:r>
              <a:rPr lang="en-US" dirty="0"/>
              <a:t>User arrows (up/down) to go through history of commands</a:t>
            </a:r>
          </a:p>
          <a:p>
            <a:r>
              <a:rPr lang="en-US" dirty="0"/>
              <a:t>Use “tab” key to complete words, </a:t>
            </a:r>
            <a:r>
              <a:rPr lang="en-US" dirty="0" err="1"/>
              <a:t>ie</a:t>
            </a:r>
            <a:r>
              <a:rPr lang="en-US" dirty="0"/>
              <a:t> commands / file names</a:t>
            </a:r>
          </a:p>
          <a:p>
            <a:r>
              <a:rPr lang="en-US" dirty="0"/>
              <a:t>Bash commands can be put in executable scripts</a:t>
            </a:r>
          </a:p>
          <a:p>
            <a:pPr lvl="1"/>
            <a:r>
              <a:rPr lang="en-US" dirty="0"/>
              <a:t>Can use “</a:t>
            </a:r>
            <a:r>
              <a:rPr lang="en-US" i="1" dirty="0"/>
              <a:t>*.</a:t>
            </a:r>
            <a:r>
              <a:rPr lang="en-US" i="1" dirty="0" err="1"/>
              <a:t>sh</a:t>
            </a:r>
            <a:r>
              <a:rPr lang="en-US" dirty="0"/>
              <a:t>” as file extension, </a:t>
            </a:r>
            <a:r>
              <a:rPr lang="en-US" dirty="0" err="1"/>
              <a:t>eg</a:t>
            </a:r>
            <a:r>
              <a:rPr lang="en-US" dirty="0"/>
              <a:t> “</a:t>
            </a:r>
            <a:r>
              <a:rPr lang="en-US" i="1" dirty="0"/>
              <a:t>foo.sh</a:t>
            </a:r>
            <a:r>
              <a:rPr lang="en-US" dirty="0"/>
              <a:t>”</a:t>
            </a:r>
          </a:p>
          <a:p>
            <a:pPr lvl="1"/>
            <a:r>
              <a:rPr lang="en-US" dirty="0"/>
              <a:t>First lines needs to be “</a:t>
            </a:r>
            <a:r>
              <a:rPr lang="en-US" i="1" dirty="0"/>
              <a:t>#!&lt;</a:t>
            </a:r>
            <a:r>
              <a:rPr lang="en-US" i="1" dirty="0" err="1"/>
              <a:t>pathToBash</a:t>
            </a:r>
            <a:r>
              <a:rPr lang="en-US" i="1" dirty="0"/>
              <a:t>&gt;</a:t>
            </a:r>
            <a:r>
              <a:rPr lang="en-US" dirty="0"/>
              <a:t>”, </a:t>
            </a:r>
            <a:r>
              <a:rPr lang="en-US" dirty="0" err="1"/>
              <a:t>eg</a:t>
            </a:r>
            <a:r>
              <a:rPr lang="en-US" dirty="0"/>
              <a:t> “</a:t>
            </a:r>
            <a:r>
              <a:rPr lang="en-US" i="1" dirty="0"/>
              <a:t>#!/</a:t>
            </a:r>
            <a:r>
              <a:rPr lang="en-US" i="1" dirty="0" err="1"/>
              <a:t>usr</a:t>
            </a:r>
            <a:r>
              <a:rPr lang="en-US" i="1" dirty="0"/>
              <a:t>/bin/bash</a:t>
            </a:r>
            <a:r>
              <a:rPr lang="en-US" dirty="0"/>
              <a:t>”</a:t>
            </a:r>
          </a:p>
          <a:p>
            <a:pPr lvl="1"/>
            <a:r>
              <a:rPr lang="en-US" dirty="0"/>
              <a:t>Then it can be executed from terminal like any other program</a:t>
            </a:r>
          </a:p>
        </p:txBody>
      </p:sp>
    </p:spTree>
    <p:extLst>
      <p:ext uri="{BB962C8B-B14F-4D97-AF65-F5344CB8AC3E}">
        <p14:creationId xmlns:p14="http://schemas.microsoft.com/office/powerpoint/2010/main" val="28745185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D759C2-9A4A-C84F-83F1-D833650AC0A5}"/>
              </a:ext>
            </a:extLst>
          </p:cNvPr>
          <p:cNvSpPr>
            <a:spLocks noGrp="1"/>
          </p:cNvSpPr>
          <p:nvPr>
            <p:ph type="title"/>
          </p:nvPr>
        </p:nvSpPr>
        <p:spPr/>
        <p:txBody>
          <a:bodyPr/>
          <a:lstStyle/>
          <a:p>
            <a:r>
              <a:rPr lang="en-US" dirty="0"/>
              <a:t>Regular Expressions</a:t>
            </a:r>
          </a:p>
        </p:txBody>
      </p:sp>
    </p:spTree>
    <p:extLst>
      <p:ext uri="{BB962C8B-B14F-4D97-AF65-F5344CB8AC3E}">
        <p14:creationId xmlns:p14="http://schemas.microsoft.com/office/powerpoint/2010/main" val="42149560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2969" y="312540"/>
            <a:ext cx="10406063" cy="964058"/>
          </a:xfrm>
        </p:spPr>
        <p:txBody>
          <a:bodyPr/>
          <a:lstStyle/>
          <a:p>
            <a:r>
              <a:rPr lang="en-US" dirty="0"/>
              <a:t>Constraints</a:t>
            </a:r>
          </a:p>
        </p:txBody>
      </p:sp>
      <p:sp>
        <p:nvSpPr>
          <p:cNvPr id="3" name="Text Placeholder 2"/>
          <p:cNvSpPr>
            <a:spLocks noGrp="1"/>
          </p:cNvSpPr>
          <p:nvPr>
            <p:ph type="body" idx="1"/>
          </p:nvPr>
        </p:nvSpPr>
        <p:spPr>
          <a:xfrm>
            <a:off x="219694" y="1276598"/>
            <a:ext cx="11792197" cy="5302796"/>
          </a:xfrm>
        </p:spPr>
        <p:txBody>
          <a:bodyPr>
            <a:normAutofit/>
          </a:bodyPr>
          <a:lstStyle/>
          <a:p>
            <a:r>
              <a:rPr lang="en-US" sz="3600" dirty="0"/>
              <a:t>Is “</a:t>
            </a:r>
            <a:r>
              <a:rPr lang="en-US" sz="3600" i="1" dirty="0" err="1"/>
              <a:t>loreipsum.com</a:t>
            </a:r>
            <a:r>
              <a:rPr lang="en-US" sz="3600" dirty="0"/>
              <a:t>” a valid email address?</a:t>
            </a:r>
          </a:p>
          <a:p>
            <a:pPr lvl="1"/>
            <a:r>
              <a:rPr lang="en-US" sz="2800" dirty="0"/>
              <a:t>no, it does not have the symbol “@” </a:t>
            </a:r>
          </a:p>
          <a:p>
            <a:r>
              <a:rPr lang="en-US" sz="3600" dirty="0"/>
              <a:t>Is “</a:t>
            </a:r>
            <a:r>
              <a:rPr lang="en-US" sz="3600" i="1" dirty="0"/>
              <a:t>3fenfrje35ddsre123345</a:t>
            </a:r>
            <a:r>
              <a:rPr lang="en-US" sz="3600" dirty="0"/>
              <a:t>” a valid telephone number? </a:t>
            </a:r>
          </a:p>
          <a:p>
            <a:pPr lvl="1"/>
            <a:r>
              <a:rPr lang="en-US" sz="2800" dirty="0"/>
              <a:t>no, it contains non-digits, and it is likely too long</a:t>
            </a:r>
          </a:p>
          <a:p>
            <a:r>
              <a:rPr lang="en-US" sz="3600" dirty="0"/>
              <a:t>When a String represents a specify type of value (</a:t>
            </a:r>
            <a:r>
              <a:rPr lang="en-US" sz="3600" dirty="0" err="1"/>
              <a:t>eg</a:t>
            </a:r>
            <a:r>
              <a:rPr lang="en-US" sz="3600" dirty="0"/>
              <a:t>, emails), we can use a regex to specify its </a:t>
            </a:r>
            <a:r>
              <a:rPr lang="en-US" sz="3600" i="1" dirty="0"/>
              <a:t>constraints</a:t>
            </a:r>
          </a:p>
          <a:p>
            <a:pPr lvl="1"/>
            <a:r>
              <a:rPr lang="en-US" sz="2800" dirty="0" err="1"/>
              <a:t>eg</a:t>
            </a:r>
            <a:r>
              <a:rPr lang="en-US" sz="2800" dirty="0"/>
              <a:t>, the subset of all possible strings representing a valid </a:t>
            </a:r>
            <a:r>
              <a:rPr lang="en-US" sz="2800" dirty="0" smtClean="0"/>
              <a:t>email</a:t>
            </a:r>
          </a:p>
          <a:p>
            <a:pPr lvl="1"/>
            <a:r>
              <a:rPr lang="en-US" sz="2800" dirty="0" err="1" smtClean="0"/>
              <a:t>eg</a:t>
            </a:r>
            <a:r>
              <a:rPr lang="en-US" sz="2800" dirty="0" smtClean="0"/>
              <a:t>, common when validating inputs in HTML forms</a:t>
            </a:r>
            <a:endParaRPr lang="en-US" sz="2800" dirty="0"/>
          </a:p>
        </p:txBody>
      </p:sp>
    </p:spTree>
    <p:extLst>
      <p:ext uri="{BB962C8B-B14F-4D97-AF65-F5344CB8AC3E}">
        <p14:creationId xmlns:p14="http://schemas.microsoft.com/office/powerpoint/2010/main" val="285367510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1175" y="312539"/>
            <a:ext cx="8651081" cy="958121"/>
          </a:xfrm>
        </p:spPr>
        <p:txBody>
          <a:bodyPr>
            <a:normAutofit fontScale="90000"/>
          </a:bodyPr>
          <a:lstStyle/>
          <a:p>
            <a:r>
              <a:rPr lang="en-US" dirty="0"/>
              <a:t>Definition, Regex is either:</a:t>
            </a:r>
          </a:p>
        </p:txBody>
      </p:sp>
      <p:sp>
        <p:nvSpPr>
          <p:cNvPr id="3" name="Text Placeholder 2"/>
          <p:cNvSpPr>
            <a:spLocks noGrp="1"/>
          </p:cNvSpPr>
          <p:nvPr>
            <p:ph type="body" idx="1"/>
          </p:nvPr>
        </p:nvSpPr>
        <p:spPr>
          <a:xfrm>
            <a:off x="302821" y="1324100"/>
            <a:ext cx="11418124" cy="5348164"/>
          </a:xfrm>
        </p:spPr>
        <p:txBody>
          <a:bodyPr>
            <a:noAutofit/>
          </a:bodyPr>
          <a:lstStyle/>
          <a:p>
            <a:pPr marL="522368" indent="-522368">
              <a:buFont typeface="+mj-lt"/>
              <a:buAutoNum type="arabicPeriod"/>
            </a:pPr>
            <a:r>
              <a:rPr lang="en-US" sz="2800" dirty="0"/>
              <a:t>An empty set </a:t>
            </a:r>
          </a:p>
          <a:p>
            <a:pPr marL="522368" indent="-522368">
              <a:buFont typeface="+mj-lt"/>
              <a:buAutoNum type="arabicPeriod"/>
            </a:pPr>
            <a:r>
              <a:rPr lang="en-US" sz="2800" dirty="0"/>
              <a:t>An empty string</a:t>
            </a:r>
          </a:p>
          <a:p>
            <a:pPr marL="522368" indent="-522368">
              <a:buFont typeface="+mj-lt"/>
              <a:buAutoNum type="arabicPeriod"/>
            </a:pPr>
            <a:r>
              <a:rPr lang="en-US" sz="2800" dirty="0"/>
              <a:t>A single character</a:t>
            </a:r>
          </a:p>
          <a:p>
            <a:pPr marL="522368" indent="-522368">
              <a:buFont typeface="+mj-lt"/>
              <a:buAutoNum type="arabicPeriod"/>
            </a:pPr>
            <a:r>
              <a:rPr lang="en-US" sz="2800" dirty="0"/>
              <a:t>A regex enclosed in parentheses </a:t>
            </a:r>
            <a:r>
              <a:rPr lang="en-US" sz="2800" b="1" dirty="0"/>
              <a:t>()</a:t>
            </a:r>
          </a:p>
          <a:p>
            <a:pPr marL="522368" indent="-522368">
              <a:buFont typeface="+mj-lt"/>
              <a:buAutoNum type="arabicPeriod"/>
            </a:pPr>
            <a:r>
              <a:rPr lang="en-US" sz="2800" dirty="0"/>
              <a:t>Two or more concatenated </a:t>
            </a:r>
            <a:r>
              <a:rPr lang="en-US" sz="2800" dirty="0" err="1"/>
              <a:t>regexs</a:t>
            </a:r>
            <a:endParaRPr lang="en-US" sz="2800" dirty="0"/>
          </a:p>
          <a:p>
            <a:pPr marL="522368" indent="-522368">
              <a:buFont typeface="+mj-lt"/>
              <a:buAutoNum type="arabicPeriod"/>
            </a:pPr>
            <a:r>
              <a:rPr lang="en-US" sz="2800" dirty="0"/>
              <a:t>Two or more </a:t>
            </a:r>
            <a:r>
              <a:rPr lang="en-US" sz="2800" dirty="0" err="1"/>
              <a:t>regexs</a:t>
            </a:r>
            <a:r>
              <a:rPr lang="en-US" sz="2800" dirty="0"/>
              <a:t> separated by </a:t>
            </a:r>
            <a:r>
              <a:rPr lang="en-US" sz="2800" i="1" dirty="0"/>
              <a:t>or</a:t>
            </a:r>
            <a:r>
              <a:rPr lang="en-US" sz="2800" dirty="0"/>
              <a:t> operator </a:t>
            </a:r>
            <a:r>
              <a:rPr lang="en-US" sz="2800" b="1" dirty="0"/>
              <a:t>|</a:t>
            </a:r>
          </a:p>
          <a:p>
            <a:pPr marL="522368" indent="-522368">
              <a:buFont typeface="+mj-lt"/>
              <a:buAutoNum type="arabicPeriod"/>
            </a:pPr>
            <a:r>
              <a:rPr lang="en-US" sz="2800" dirty="0"/>
              <a:t>A regex followed by the the closure operator </a:t>
            </a:r>
            <a:r>
              <a:rPr lang="en-US" sz="2800" b="1" dirty="0"/>
              <a:t>*</a:t>
            </a:r>
          </a:p>
        </p:txBody>
      </p:sp>
    </p:spTree>
    <p:extLst>
      <p:ext uri="{BB962C8B-B14F-4D97-AF65-F5344CB8AC3E}">
        <p14:creationId xmlns:p14="http://schemas.microsoft.com/office/powerpoint/2010/main" val="155444792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a:t>
            </a:r>
          </a:p>
        </p:txBody>
      </p:sp>
      <p:sp>
        <p:nvSpPr>
          <p:cNvPr id="3" name="Content Placeholder 2"/>
          <p:cNvSpPr>
            <a:spLocks noGrp="1"/>
          </p:cNvSpPr>
          <p:nvPr>
            <p:ph idx="1"/>
          </p:nvPr>
        </p:nvSpPr>
        <p:spPr>
          <a:xfrm>
            <a:off x="362465" y="1825624"/>
            <a:ext cx="11524735" cy="4781121"/>
          </a:xfrm>
        </p:spPr>
        <p:txBody>
          <a:bodyPr/>
          <a:lstStyle/>
          <a:p>
            <a:r>
              <a:rPr lang="en-US" dirty="0"/>
              <a:t>Review/intro to Bash Terminal</a:t>
            </a:r>
          </a:p>
          <a:p>
            <a:r>
              <a:rPr lang="en-US" dirty="0"/>
              <a:t>Review/intro to Regular Expressions</a:t>
            </a:r>
          </a:p>
          <a:p>
            <a:r>
              <a:rPr lang="en-US" dirty="0"/>
              <a:t>Build tools: </a:t>
            </a:r>
            <a:r>
              <a:rPr lang="en-US" b="1" dirty="0"/>
              <a:t>YARN</a:t>
            </a:r>
            <a:r>
              <a:rPr lang="en-US" dirty="0"/>
              <a:t>, </a:t>
            </a:r>
            <a:r>
              <a:rPr lang="en-US" b="1" dirty="0" err="1"/>
              <a:t>WebPack</a:t>
            </a:r>
            <a:r>
              <a:rPr lang="en-US" dirty="0"/>
              <a:t> and </a:t>
            </a:r>
            <a:r>
              <a:rPr lang="en-US" b="1" dirty="0"/>
              <a:t>Babel</a:t>
            </a:r>
          </a:p>
          <a:p>
            <a:r>
              <a:rPr lang="en-US" dirty="0"/>
              <a:t>How to write test cases</a:t>
            </a:r>
          </a:p>
        </p:txBody>
      </p:sp>
    </p:spTree>
    <p:extLst>
      <p:ext uri="{BB962C8B-B14F-4D97-AF65-F5344CB8AC3E}">
        <p14:creationId xmlns:p14="http://schemas.microsoft.com/office/powerpoint/2010/main" val="13706649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2969" y="312540"/>
            <a:ext cx="10406063" cy="1112500"/>
          </a:xfrm>
        </p:spPr>
        <p:txBody>
          <a:bodyPr/>
          <a:lstStyle/>
          <a:p>
            <a:r>
              <a:rPr lang="en-US" dirty="0"/>
              <a:t>Matching Characters</a:t>
            </a:r>
          </a:p>
        </p:txBody>
      </p:sp>
      <p:sp>
        <p:nvSpPr>
          <p:cNvPr id="3" name="Text Placeholder 2"/>
          <p:cNvSpPr>
            <a:spLocks noGrp="1"/>
          </p:cNvSpPr>
          <p:nvPr>
            <p:ph type="body" idx="1"/>
          </p:nvPr>
        </p:nvSpPr>
        <p:spPr>
          <a:xfrm>
            <a:off x="112816" y="1830586"/>
            <a:ext cx="11899075" cy="4956162"/>
          </a:xfrm>
        </p:spPr>
        <p:txBody>
          <a:bodyPr>
            <a:noAutofit/>
          </a:bodyPr>
          <a:lstStyle/>
          <a:p>
            <a:r>
              <a:rPr lang="en-US" sz="3200" dirty="0"/>
              <a:t>Wildcard “</a:t>
            </a:r>
            <a:r>
              <a:rPr lang="en-US" sz="3200" b="1" dirty="0"/>
              <a:t>.</a:t>
            </a:r>
            <a:r>
              <a:rPr lang="en-US" sz="3200" dirty="0"/>
              <a:t>” matches any character</a:t>
            </a:r>
          </a:p>
          <a:p>
            <a:pPr lvl="1"/>
            <a:r>
              <a:rPr lang="en-US" sz="2400" dirty="0" err="1"/>
              <a:t>eg</a:t>
            </a:r>
            <a:r>
              <a:rPr lang="en-US" sz="2400" dirty="0"/>
              <a:t>, “</a:t>
            </a:r>
            <a:r>
              <a:rPr lang="en-US" sz="2400" dirty="0" err="1"/>
              <a:t>a.b</a:t>
            </a:r>
            <a:r>
              <a:rPr lang="en-US" sz="2400" dirty="0"/>
              <a:t>” match any 3-letter word starting with “a” and ending with “b”</a:t>
            </a:r>
          </a:p>
          <a:p>
            <a:r>
              <a:rPr lang="en-US" sz="3200" dirty="0"/>
              <a:t>Set </a:t>
            </a:r>
            <a:r>
              <a:rPr lang="en-US" sz="3200" b="1" dirty="0"/>
              <a:t>[]</a:t>
            </a:r>
            <a:r>
              <a:rPr lang="en-US" sz="3200" dirty="0"/>
              <a:t> matches any single character in the set</a:t>
            </a:r>
          </a:p>
          <a:p>
            <a:pPr lvl="1"/>
            <a:r>
              <a:rPr lang="en-US" sz="2400" dirty="0" err="1"/>
              <a:t>eg</a:t>
            </a:r>
            <a:r>
              <a:rPr lang="en-US" sz="2400" dirty="0"/>
              <a:t>, [</a:t>
            </a:r>
            <a:r>
              <a:rPr lang="en-US" sz="2400" dirty="0" err="1"/>
              <a:t>abc</a:t>
            </a:r>
            <a:r>
              <a:rPr lang="en-US" sz="2400" dirty="0"/>
              <a:t>] does match “a”, “b” and “c”, but not “d”, nor “ab”</a:t>
            </a:r>
          </a:p>
          <a:p>
            <a:r>
              <a:rPr lang="en-US" sz="3200" dirty="0"/>
              <a:t>Range </a:t>
            </a:r>
            <a:r>
              <a:rPr lang="en-US" sz="3200" b="1" dirty="0"/>
              <a:t>[-]</a:t>
            </a:r>
            <a:r>
              <a:rPr lang="en-US" sz="3200" dirty="0"/>
              <a:t> matches in the range</a:t>
            </a:r>
          </a:p>
          <a:p>
            <a:pPr lvl="1"/>
            <a:r>
              <a:rPr lang="en-US" sz="2400" dirty="0" err="1"/>
              <a:t>eg</a:t>
            </a:r>
            <a:r>
              <a:rPr lang="en-US" sz="2400" dirty="0"/>
              <a:t>, [a-z] matches any lower case letter, [a-</a:t>
            </a:r>
            <a:r>
              <a:rPr lang="en-US" sz="2400" dirty="0" err="1"/>
              <a:t>zA</a:t>
            </a:r>
            <a:r>
              <a:rPr lang="en-US" sz="2400" dirty="0"/>
              <a:t>-Z] any letter, [0-8] any digit but 9</a:t>
            </a:r>
          </a:p>
          <a:p>
            <a:r>
              <a:rPr lang="en-US" sz="3200" dirty="0"/>
              <a:t>Meta-characters need to be escaped with “\”</a:t>
            </a:r>
          </a:p>
          <a:p>
            <a:pPr lvl="1"/>
            <a:r>
              <a:rPr lang="en-US" sz="2400" dirty="0" err="1"/>
              <a:t>eg</a:t>
            </a:r>
            <a:r>
              <a:rPr lang="en-US" sz="2400" dirty="0"/>
              <a:t>, “\[\.\]” would match “[.]”, but not “a” nor “[a]”</a:t>
            </a:r>
          </a:p>
        </p:txBody>
      </p:sp>
    </p:spTree>
    <p:extLst>
      <p:ext uri="{BB962C8B-B14F-4D97-AF65-F5344CB8AC3E}">
        <p14:creationId xmlns:p14="http://schemas.microsoft.com/office/powerpoint/2010/main" val="104794581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 and *</a:t>
            </a:r>
          </a:p>
        </p:txBody>
      </p:sp>
      <p:sp>
        <p:nvSpPr>
          <p:cNvPr id="3" name="Text Placeholder 2"/>
          <p:cNvSpPr>
            <a:spLocks noGrp="1"/>
          </p:cNvSpPr>
          <p:nvPr>
            <p:ph type="body" idx="1"/>
          </p:nvPr>
        </p:nvSpPr>
        <p:spPr>
          <a:xfrm>
            <a:off x="362197" y="1830586"/>
            <a:ext cx="11614067" cy="4813102"/>
          </a:xfrm>
        </p:spPr>
        <p:txBody>
          <a:bodyPr>
            <a:noAutofit/>
          </a:bodyPr>
          <a:lstStyle/>
          <a:p>
            <a:r>
              <a:rPr lang="en-US" sz="3200" b="1" dirty="0"/>
              <a:t>()</a:t>
            </a:r>
            <a:r>
              <a:rPr lang="en-US" sz="3200" dirty="0"/>
              <a:t> use to define boundary of a regex</a:t>
            </a:r>
          </a:p>
          <a:p>
            <a:r>
              <a:rPr lang="en-US" sz="3200" b="1" dirty="0"/>
              <a:t>|</a:t>
            </a:r>
            <a:r>
              <a:rPr lang="en-US" sz="3200" dirty="0"/>
              <a:t> is an or between two expressions</a:t>
            </a:r>
          </a:p>
          <a:p>
            <a:r>
              <a:rPr lang="en-US" sz="3200" b="1" dirty="0"/>
              <a:t>*</a:t>
            </a:r>
            <a:r>
              <a:rPr lang="en-US" sz="3200" dirty="0"/>
              <a:t> applies the previous regex 0 or more times</a:t>
            </a:r>
          </a:p>
          <a:p>
            <a:r>
              <a:rPr lang="en-US" sz="3200" dirty="0" err="1"/>
              <a:t>Eg</a:t>
            </a:r>
            <a:r>
              <a:rPr lang="en-US" sz="3200" dirty="0"/>
              <a:t>, “</a:t>
            </a:r>
            <a:r>
              <a:rPr lang="en-US" sz="3200" i="1" dirty="0"/>
              <a:t>ab*</a:t>
            </a:r>
            <a:r>
              <a:rPr lang="en-US" sz="3200" dirty="0"/>
              <a:t>” does match “</a:t>
            </a:r>
            <a:r>
              <a:rPr lang="en-US" sz="3200" i="1" dirty="0"/>
              <a:t>a</a:t>
            </a:r>
            <a:r>
              <a:rPr lang="en-US" sz="3200" dirty="0"/>
              <a:t>”, “</a:t>
            </a:r>
            <a:r>
              <a:rPr lang="en-US" sz="3200" i="1" dirty="0"/>
              <a:t>ab</a:t>
            </a:r>
            <a:r>
              <a:rPr lang="en-US" sz="3200" dirty="0"/>
              <a:t>” and “</a:t>
            </a:r>
            <a:r>
              <a:rPr lang="en-US" sz="3200" i="1" dirty="0" err="1"/>
              <a:t>abbbbbbbb</a:t>
            </a:r>
            <a:r>
              <a:rPr lang="en-US" sz="3200" dirty="0"/>
              <a:t>”</a:t>
            </a:r>
          </a:p>
          <a:p>
            <a:r>
              <a:rPr lang="en-US" sz="3200" dirty="0" err="1"/>
              <a:t>Eg</a:t>
            </a:r>
            <a:r>
              <a:rPr lang="en-US" sz="3200" dirty="0"/>
              <a:t>, “</a:t>
            </a:r>
            <a:r>
              <a:rPr lang="en-US" sz="3200" i="1" dirty="0"/>
              <a:t>(ab)*</a:t>
            </a:r>
            <a:r>
              <a:rPr lang="en-US" sz="3200" dirty="0"/>
              <a:t>” does match “”, “</a:t>
            </a:r>
            <a:r>
              <a:rPr lang="en-US" sz="3200" i="1" dirty="0"/>
              <a:t>ab</a:t>
            </a:r>
            <a:r>
              <a:rPr lang="en-US" sz="3200" dirty="0"/>
              <a:t>”, “</a:t>
            </a:r>
            <a:r>
              <a:rPr lang="en-US" sz="3200" i="1" dirty="0" err="1"/>
              <a:t>abab</a:t>
            </a:r>
            <a:r>
              <a:rPr lang="en-US" sz="3200" dirty="0"/>
              <a:t>” and “</a:t>
            </a:r>
            <a:r>
              <a:rPr lang="en-US" sz="3200" i="1" dirty="0" err="1"/>
              <a:t>abababab</a:t>
            </a:r>
            <a:r>
              <a:rPr lang="en-US" sz="3200" dirty="0"/>
              <a:t>”</a:t>
            </a:r>
          </a:p>
          <a:p>
            <a:r>
              <a:rPr lang="en-US" sz="3200" dirty="0" err="1"/>
              <a:t>Eg</a:t>
            </a:r>
            <a:r>
              <a:rPr lang="en-US" sz="3200" dirty="0"/>
              <a:t>, “</a:t>
            </a:r>
            <a:r>
              <a:rPr lang="en-US" sz="3200" i="1" dirty="0"/>
              <a:t>(ab)|c</a:t>
            </a:r>
            <a:r>
              <a:rPr lang="en-US" sz="3200" dirty="0"/>
              <a:t>” does match “</a:t>
            </a:r>
            <a:r>
              <a:rPr lang="en-US" sz="3200" i="1" dirty="0"/>
              <a:t>ab</a:t>
            </a:r>
            <a:r>
              <a:rPr lang="en-US" sz="3200" dirty="0"/>
              <a:t>” and “</a:t>
            </a:r>
            <a:r>
              <a:rPr lang="en-US" sz="3200" i="1" dirty="0"/>
              <a:t>c</a:t>
            </a:r>
            <a:r>
              <a:rPr lang="en-US" sz="3200" dirty="0"/>
              <a:t>”</a:t>
            </a:r>
          </a:p>
        </p:txBody>
      </p:sp>
    </p:spTree>
    <p:extLst>
      <p:ext uri="{BB962C8B-B14F-4D97-AF65-F5344CB8AC3E}">
        <p14:creationId xmlns:p14="http://schemas.microsoft.com/office/powerpoint/2010/main" val="166206241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Shortcuts</a:t>
            </a:r>
          </a:p>
        </p:txBody>
      </p:sp>
      <p:sp>
        <p:nvSpPr>
          <p:cNvPr id="3" name="Text Placeholder 2"/>
          <p:cNvSpPr>
            <a:spLocks noGrp="1"/>
          </p:cNvSpPr>
          <p:nvPr>
            <p:ph type="body" idx="1"/>
          </p:nvPr>
        </p:nvSpPr>
        <p:spPr>
          <a:xfrm>
            <a:off x="154379" y="1830586"/>
            <a:ext cx="11406250" cy="4841677"/>
          </a:xfrm>
        </p:spPr>
        <p:txBody>
          <a:bodyPr>
            <a:normAutofit/>
          </a:bodyPr>
          <a:lstStyle/>
          <a:p>
            <a:r>
              <a:rPr lang="en-US" sz="3600" dirty="0"/>
              <a:t>“</a:t>
            </a:r>
            <a:r>
              <a:rPr lang="en-US" sz="3600" b="1" dirty="0"/>
              <a:t>+</a:t>
            </a:r>
            <a:r>
              <a:rPr lang="en-US" sz="3600" dirty="0"/>
              <a:t>” at least once</a:t>
            </a:r>
          </a:p>
          <a:p>
            <a:pPr lvl="1"/>
            <a:r>
              <a:rPr lang="en-US" sz="2800" dirty="0"/>
              <a:t>“</a:t>
            </a:r>
            <a:r>
              <a:rPr lang="en-US" sz="2800" i="1" dirty="0"/>
              <a:t>x+</a:t>
            </a:r>
            <a:r>
              <a:rPr lang="en-US" sz="2800" dirty="0"/>
              <a:t>” equivalent to “</a:t>
            </a:r>
            <a:r>
              <a:rPr lang="en-US" sz="2800" i="1" dirty="0"/>
              <a:t>xx*</a:t>
            </a:r>
            <a:r>
              <a:rPr lang="en-US" sz="2800" dirty="0"/>
              <a:t>”</a:t>
            </a:r>
          </a:p>
          <a:p>
            <a:r>
              <a:rPr lang="en-US" sz="3600" dirty="0"/>
              <a:t>“</a:t>
            </a:r>
            <a:r>
              <a:rPr lang="en-US" sz="3600" b="1" dirty="0"/>
              <a:t>?</a:t>
            </a:r>
            <a:r>
              <a:rPr lang="en-US" sz="3600" dirty="0"/>
              <a:t>” zero or one time</a:t>
            </a:r>
          </a:p>
          <a:p>
            <a:pPr lvl="1"/>
            <a:r>
              <a:rPr lang="en-US" sz="2800" dirty="0"/>
              <a:t>“</a:t>
            </a:r>
            <a:r>
              <a:rPr lang="en-US" sz="2800" i="1" dirty="0"/>
              <a:t>x?</a:t>
            </a:r>
            <a:r>
              <a:rPr lang="en-US" sz="2800" dirty="0"/>
              <a:t>” equivalent to “</a:t>
            </a:r>
            <a:r>
              <a:rPr lang="en-US" sz="2800" i="1" dirty="0" err="1"/>
              <a:t>emptyString</a:t>
            </a:r>
            <a:r>
              <a:rPr lang="en-US" sz="2800" i="1" dirty="0"/>
              <a:t> | x</a:t>
            </a:r>
            <a:r>
              <a:rPr lang="en-US" sz="2800" dirty="0"/>
              <a:t>” </a:t>
            </a:r>
          </a:p>
          <a:p>
            <a:r>
              <a:rPr lang="en-US" sz="3600" dirty="0"/>
              <a:t>“</a:t>
            </a:r>
            <a:r>
              <a:rPr lang="en-US" sz="3600" b="1" dirty="0"/>
              <a:t>{}</a:t>
            </a:r>
            <a:r>
              <a:rPr lang="en-US" sz="3600" dirty="0"/>
              <a:t>” specific number of times</a:t>
            </a:r>
          </a:p>
          <a:p>
            <a:pPr lvl="1"/>
            <a:r>
              <a:rPr lang="en-US" sz="2800" dirty="0"/>
              <a:t>“</a:t>
            </a:r>
            <a:r>
              <a:rPr lang="en-US" sz="2800" i="1" dirty="0"/>
              <a:t>x{5}</a:t>
            </a:r>
            <a:r>
              <a:rPr lang="en-US" sz="2800" dirty="0"/>
              <a:t>” equivalent to “</a:t>
            </a:r>
            <a:r>
              <a:rPr lang="en-US" sz="2800" i="1" dirty="0" err="1"/>
              <a:t>xxxxx</a:t>
            </a:r>
            <a:r>
              <a:rPr lang="en-US" sz="2800" dirty="0"/>
              <a:t>”</a:t>
            </a:r>
          </a:p>
          <a:p>
            <a:pPr lvl="1"/>
            <a:r>
              <a:rPr lang="en-US" sz="2800" dirty="0"/>
              <a:t>“</a:t>
            </a:r>
            <a:r>
              <a:rPr lang="en-US" sz="2800" i="1" dirty="0"/>
              <a:t>x{2,4}</a:t>
            </a:r>
            <a:r>
              <a:rPr lang="en-US" sz="2800" dirty="0"/>
              <a:t>” equivalent to “</a:t>
            </a:r>
            <a:r>
              <a:rPr lang="en-US" sz="2800" i="1" dirty="0"/>
              <a:t>(xx)|(xxx)|(</a:t>
            </a:r>
            <a:r>
              <a:rPr lang="en-US" sz="2800" i="1" dirty="0" err="1"/>
              <a:t>xxxx</a:t>
            </a:r>
            <a:r>
              <a:rPr lang="en-US" sz="2800" i="1" dirty="0"/>
              <a:t>)</a:t>
            </a:r>
            <a:r>
              <a:rPr lang="en-US" sz="2800" dirty="0"/>
              <a:t>”</a:t>
            </a:r>
          </a:p>
        </p:txBody>
      </p:sp>
    </p:spTree>
    <p:extLst>
      <p:ext uri="{BB962C8B-B14F-4D97-AF65-F5344CB8AC3E}">
        <p14:creationId xmlns:p14="http://schemas.microsoft.com/office/powerpoint/2010/main" val="3923764824"/>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2AE3A-D88E-CE47-8492-6899885C3126}"/>
              </a:ext>
            </a:extLst>
          </p:cNvPr>
          <p:cNvSpPr>
            <a:spLocks noGrp="1"/>
          </p:cNvSpPr>
          <p:nvPr>
            <p:ph type="title"/>
          </p:nvPr>
        </p:nvSpPr>
        <p:spPr>
          <a:xfrm>
            <a:off x="1681163" y="312539"/>
            <a:ext cx="8743950" cy="1518047"/>
          </a:xfrm>
        </p:spPr>
        <p:txBody>
          <a:bodyPr>
            <a:normAutofit fontScale="90000"/>
          </a:bodyPr>
          <a:lstStyle/>
          <a:p>
            <a:r>
              <a:rPr lang="en-US" dirty="0"/>
              <a:t>Example: Telephone Number</a:t>
            </a:r>
          </a:p>
        </p:txBody>
      </p:sp>
      <p:sp>
        <p:nvSpPr>
          <p:cNvPr id="3" name="Text Placeholder 2">
            <a:extLst>
              <a:ext uri="{FF2B5EF4-FFF2-40B4-BE49-F238E27FC236}">
                <a16:creationId xmlns:a16="http://schemas.microsoft.com/office/drawing/2014/main" id="{90D0A71E-2951-C446-9C5B-6BA71C475191}"/>
              </a:ext>
            </a:extLst>
          </p:cNvPr>
          <p:cNvSpPr>
            <a:spLocks noGrp="1"/>
          </p:cNvSpPr>
          <p:nvPr>
            <p:ph type="body" idx="1"/>
          </p:nvPr>
        </p:nvSpPr>
        <p:spPr>
          <a:xfrm>
            <a:off x="243444" y="2085975"/>
            <a:ext cx="11732821" cy="4572000"/>
          </a:xfrm>
        </p:spPr>
        <p:txBody>
          <a:bodyPr>
            <a:normAutofit/>
          </a:bodyPr>
          <a:lstStyle/>
          <a:p>
            <a:pPr marL="0" indent="0">
              <a:buNone/>
            </a:pPr>
            <a:r>
              <a:rPr lang="en-US" sz="4000" dirty="0"/>
              <a:t> 8 digit number</a:t>
            </a:r>
          </a:p>
          <a:p>
            <a:pPr marL="312528" lvl="1" indent="0">
              <a:buNone/>
            </a:pPr>
            <a:r>
              <a:rPr lang="en-US" sz="3600" dirty="0" err="1"/>
              <a:t>eg</a:t>
            </a:r>
            <a:r>
              <a:rPr lang="en-US" sz="3600" dirty="0"/>
              <a:t>, 40012345</a:t>
            </a:r>
          </a:p>
          <a:p>
            <a:pPr marL="0" indent="0">
              <a:buNone/>
            </a:pPr>
            <a:r>
              <a:rPr lang="en-US" sz="4000" dirty="0"/>
              <a:t/>
            </a:r>
            <a:br>
              <a:rPr lang="en-US" sz="4000" dirty="0"/>
            </a:br>
            <a:r>
              <a:rPr lang="en-US" sz="4000" dirty="0"/>
              <a:t>Might be preceded by a country code, which is either a + or 00 followed by 2 digits</a:t>
            </a:r>
          </a:p>
          <a:p>
            <a:pPr marL="312528" lvl="1" indent="0">
              <a:buNone/>
            </a:pPr>
            <a:r>
              <a:rPr lang="en-US" sz="4000" dirty="0" err="1"/>
              <a:t>eg</a:t>
            </a:r>
            <a:r>
              <a:rPr lang="en-US" sz="4000" dirty="0"/>
              <a:t>: </a:t>
            </a:r>
            <a:r>
              <a:rPr lang="en-US" sz="3600" dirty="0"/>
              <a:t>+47 or 0047</a:t>
            </a:r>
            <a:endParaRPr lang="en-US" sz="4000" dirty="0"/>
          </a:p>
        </p:txBody>
      </p:sp>
    </p:spTree>
    <p:extLst>
      <p:ext uri="{BB962C8B-B14F-4D97-AF65-F5344CB8AC3E}">
        <p14:creationId xmlns:p14="http://schemas.microsoft.com/office/powerpoint/2010/main" val="60200630"/>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66416-8DAE-8A40-BBC0-D8300D051437}"/>
              </a:ext>
            </a:extLst>
          </p:cNvPr>
          <p:cNvSpPr>
            <a:spLocks noGrp="1"/>
          </p:cNvSpPr>
          <p:nvPr>
            <p:ph type="title"/>
          </p:nvPr>
        </p:nvSpPr>
        <p:spPr>
          <a:xfrm>
            <a:off x="1681163" y="312539"/>
            <a:ext cx="8801100" cy="1518047"/>
          </a:xfrm>
        </p:spPr>
        <p:txBody>
          <a:bodyPr>
            <a:normAutofit fontScale="90000"/>
          </a:bodyPr>
          <a:lstStyle/>
          <a:p>
            <a:r>
              <a:rPr lang="en-US" dirty="0"/>
              <a:t>Regex for Telephone Number</a:t>
            </a:r>
          </a:p>
        </p:txBody>
      </p:sp>
      <p:sp>
        <p:nvSpPr>
          <p:cNvPr id="3" name="Text Placeholder 2">
            <a:extLst>
              <a:ext uri="{FF2B5EF4-FFF2-40B4-BE49-F238E27FC236}">
                <a16:creationId xmlns:a16="http://schemas.microsoft.com/office/drawing/2014/main" id="{E64B38C0-E892-D049-A45A-91CAC5174E8C}"/>
              </a:ext>
            </a:extLst>
          </p:cNvPr>
          <p:cNvSpPr>
            <a:spLocks noGrp="1"/>
          </p:cNvSpPr>
          <p:nvPr>
            <p:ph type="body" idx="1"/>
          </p:nvPr>
        </p:nvSpPr>
        <p:spPr>
          <a:xfrm>
            <a:off x="682831" y="1930598"/>
            <a:ext cx="10586851" cy="2041327"/>
          </a:xfrm>
        </p:spPr>
        <p:txBody>
          <a:bodyPr>
            <a:normAutofit/>
          </a:bodyPr>
          <a:lstStyle/>
          <a:p>
            <a:pPr marL="0" indent="0" algn="ctr">
              <a:buNone/>
            </a:pPr>
            <a:r>
              <a:rPr lang="en-US" sz="6000" b="1" dirty="0"/>
              <a:t>((\+|00)[0-9]{2})?[0-9]{8}</a:t>
            </a:r>
          </a:p>
        </p:txBody>
      </p:sp>
    </p:spTree>
    <p:extLst>
      <p:ext uri="{BB962C8B-B14F-4D97-AF65-F5344CB8AC3E}">
        <p14:creationId xmlns:p14="http://schemas.microsoft.com/office/powerpoint/2010/main" val="235545005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0123-17D7-6145-873B-C0F4BF9F8A52}"/>
              </a:ext>
            </a:extLst>
          </p:cNvPr>
          <p:cNvSpPr>
            <a:spLocks noGrp="1"/>
          </p:cNvSpPr>
          <p:nvPr>
            <p:ph type="title"/>
          </p:nvPr>
        </p:nvSpPr>
        <p:spPr>
          <a:xfrm>
            <a:off x="1652588" y="98227"/>
            <a:ext cx="8829675" cy="1518047"/>
          </a:xfrm>
        </p:spPr>
        <p:txBody>
          <a:bodyPr>
            <a:normAutofit fontScale="90000"/>
          </a:bodyPr>
          <a:lstStyle/>
          <a:p>
            <a:r>
              <a:rPr lang="en-US" dirty="0"/>
              <a:t>First time you see a regex…</a:t>
            </a:r>
          </a:p>
        </p:txBody>
      </p:sp>
      <p:pic>
        <p:nvPicPr>
          <p:cNvPr id="4" name="Picture 3">
            <a:extLst>
              <a:ext uri="{FF2B5EF4-FFF2-40B4-BE49-F238E27FC236}">
                <a16:creationId xmlns:a16="http://schemas.microsoft.com/office/drawing/2014/main" id="{EA264E9C-5BF5-934E-B70F-CD295DC8DCB2}"/>
              </a:ext>
            </a:extLst>
          </p:cNvPr>
          <p:cNvPicPr>
            <a:picLocks noChangeAspect="1"/>
          </p:cNvPicPr>
          <p:nvPr/>
        </p:nvPicPr>
        <p:blipFill>
          <a:blip r:embed="rId2"/>
          <a:stretch>
            <a:fillRect/>
          </a:stretch>
        </p:blipFill>
        <p:spPr>
          <a:xfrm>
            <a:off x="3452813" y="1628775"/>
            <a:ext cx="5229225" cy="5229225"/>
          </a:xfrm>
          <a:prstGeom prst="rect">
            <a:avLst/>
          </a:prstGeom>
        </p:spPr>
      </p:pic>
    </p:spTree>
    <p:extLst>
      <p:ext uri="{BB962C8B-B14F-4D97-AF65-F5344CB8AC3E}">
        <p14:creationId xmlns:p14="http://schemas.microsoft.com/office/powerpoint/2010/main" val="156344772"/>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2279452" y="230386"/>
            <a:ext cx="7804547" cy="1255514"/>
          </a:xfrm>
        </p:spPr>
        <p:txBody>
          <a:bodyPr>
            <a:normAutofit/>
          </a:bodyPr>
          <a:lstStyle/>
          <a:p>
            <a:pPr marL="0" indent="0" algn="ctr">
              <a:buNone/>
            </a:pPr>
            <a:r>
              <a:rPr lang="en-US" sz="5062" b="1" dirty="0"/>
              <a:t>((\+|00)[0-9]{2})?</a:t>
            </a:r>
            <a:r>
              <a:rPr lang="en-US" sz="5062"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3082637" y="1485900"/>
            <a:ext cx="1558636"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5165961" y="1485900"/>
            <a:ext cx="1540505"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4722798" y="4583685"/>
            <a:ext cx="3449436" cy="13703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ctr" defTabSz="410751" hangingPunct="0"/>
            <a:r>
              <a:rPr lang="en-US" sz="2812" kern="0" dirty="0">
                <a:solidFill>
                  <a:srgbClr val="000000"/>
                </a:solidFill>
                <a:latin typeface="Helvetica Light"/>
                <a:sym typeface="Helvetica Light"/>
              </a:rPr>
              <a:t>Any digit between 0 and 9, repeated exactly 2 times</a:t>
            </a:r>
          </a:p>
        </p:txBody>
      </p:sp>
      <p:sp>
        <p:nvSpPr>
          <p:cNvPr id="12" name="TextBox 11">
            <a:extLst>
              <a:ext uri="{FF2B5EF4-FFF2-40B4-BE49-F238E27FC236}">
                <a16:creationId xmlns:a16="http://schemas.microsoft.com/office/drawing/2014/main" id="{49D307A0-C847-7A44-A876-FCEF3B952690}"/>
              </a:ext>
            </a:extLst>
          </p:cNvPr>
          <p:cNvSpPr txBox="1"/>
          <p:nvPr/>
        </p:nvSpPr>
        <p:spPr>
          <a:xfrm>
            <a:off x="1678511" y="2703490"/>
            <a:ext cx="2962762" cy="13703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ctr" defTabSz="410751" hangingPunct="0"/>
            <a:r>
              <a:rPr lang="en-US" sz="2812" kern="0" dirty="0">
                <a:solidFill>
                  <a:srgbClr val="000000"/>
                </a:solidFill>
                <a:latin typeface="Helvetica Light"/>
                <a:sym typeface="Helvetica Light"/>
              </a:rPr>
              <a:t>Either a + or a 00. Note that + must be escaped with \</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2" idx="0"/>
          </p:cNvCxnSpPr>
          <p:nvPr/>
        </p:nvCxnSpPr>
        <p:spPr>
          <a:xfrm flipH="1">
            <a:off x="3159892" y="1618674"/>
            <a:ext cx="702063" cy="1084719"/>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a:endCxn id="15" idx="0"/>
          </p:cNvCxnSpPr>
          <p:nvPr/>
        </p:nvCxnSpPr>
        <p:spPr>
          <a:xfrm>
            <a:off x="7358658" y="1632010"/>
            <a:ext cx="1351792" cy="951565"/>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0" name="Straight Connector 9">
            <a:extLst>
              <a:ext uri="{FF2B5EF4-FFF2-40B4-BE49-F238E27FC236}">
                <a16:creationId xmlns:a16="http://schemas.microsoft.com/office/drawing/2014/main" id="{70EA8AE8-914E-B44B-93E8-A1BAAEFEFBCC}"/>
              </a:ext>
            </a:extLst>
          </p:cNvPr>
          <p:cNvCxnSpPr>
            <a:cxnSpLocks/>
          </p:cNvCxnSpPr>
          <p:nvPr/>
        </p:nvCxnSpPr>
        <p:spPr>
          <a:xfrm>
            <a:off x="7222441" y="1485900"/>
            <a:ext cx="272436"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5" name="TextBox 14">
            <a:extLst>
              <a:ext uri="{FF2B5EF4-FFF2-40B4-BE49-F238E27FC236}">
                <a16:creationId xmlns:a16="http://schemas.microsoft.com/office/drawing/2014/main" id="{0CDA512E-EAC5-414E-B984-9A1866647F92}"/>
              </a:ext>
            </a:extLst>
          </p:cNvPr>
          <p:cNvSpPr txBox="1"/>
          <p:nvPr/>
        </p:nvSpPr>
        <p:spPr>
          <a:xfrm>
            <a:off x="6878038" y="2583672"/>
            <a:ext cx="3664825" cy="13703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ctr" defTabSz="410751" hangingPunct="0"/>
            <a:r>
              <a:rPr lang="en-US" sz="2812" kern="0" dirty="0">
                <a:solidFill>
                  <a:srgbClr val="000000"/>
                </a:solidFill>
                <a:latin typeface="Helvetica Light"/>
                <a:sym typeface="Helvetica Light"/>
              </a:rPr>
              <a:t>Previous block inside () is optional: can be there, or not</a:t>
            </a:r>
          </a:p>
        </p:txBody>
      </p:sp>
      <p:cxnSp>
        <p:nvCxnSpPr>
          <p:cNvPr id="19" name="Straight Arrow Connector 18">
            <a:extLst>
              <a:ext uri="{FF2B5EF4-FFF2-40B4-BE49-F238E27FC236}">
                <a16:creationId xmlns:a16="http://schemas.microsoft.com/office/drawing/2014/main" id="{10AB5935-F3CB-134A-84EE-B36DFEA6F05C}"/>
              </a:ext>
            </a:extLst>
          </p:cNvPr>
          <p:cNvCxnSpPr>
            <a:cxnSpLocks/>
            <a:endCxn id="11" idx="0"/>
          </p:cNvCxnSpPr>
          <p:nvPr/>
        </p:nvCxnSpPr>
        <p:spPr>
          <a:xfrm>
            <a:off x="5936213" y="1632010"/>
            <a:ext cx="511303" cy="2951578"/>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4291963787"/>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2279452" y="230386"/>
            <a:ext cx="7804547" cy="1255514"/>
          </a:xfrm>
        </p:spPr>
        <p:txBody>
          <a:bodyPr>
            <a:normAutofit/>
          </a:bodyPr>
          <a:lstStyle/>
          <a:p>
            <a:pPr marL="0" indent="0" algn="ctr">
              <a:buNone/>
            </a:pPr>
            <a:r>
              <a:rPr lang="en-US" sz="5062" dirty="0"/>
              <a:t>((\+|00)[0-9]{2})?</a:t>
            </a:r>
            <a:r>
              <a:rPr lang="en-US" sz="5062" b="1"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7641648" y="1485900"/>
            <a:ext cx="1061172"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9083386" y="1485900"/>
            <a:ext cx="33056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2753373" y="2660261"/>
            <a:ext cx="4223914" cy="5048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51" hangingPunct="0"/>
            <a:r>
              <a:rPr lang="en-US" sz="2812" kern="0" dirty="0">
                <a:solidFill>
                  <a:srgbClr val="000000"/>
                </a:solidFill>
                <a:latin typeface="Helvetica Light"/>
                <a:sym typeface="Helvetica Light"/>
              </a:rPr>
              <a:t>Any digit between 0 and 9</a:t>
            </a:r>
          </a:p>
        </p:txBody>
      </p:sp>
      <p:sp>
        <p:nvSpPr>
          <p:cNvPr id="12" name="TextBox 11">
            <a:extLst>
              <a:ext uri="{FF2B5EF4-FFF2-40B4-BE49-F238E27FC236}">
                <a16:creationId xmlns:a16="http://schemas.microsoft.com/office/drawing/2014/main" id="{49D307A0-C847-7A44-A876-FCEF3B952690}"/>
              </a:ext>
            </a:extLst>
          </p:cNvPr>
          <p:cNvSpPr txBox="1"/>
          <p:nvPr/>
        </p:nvSpPr>
        <p:spPr>
          <a:xfrm>
            <a:off x="5496521" y="3808098"/>
            <a:ext cx="5027955" cy="9376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ctr" defTabSz="410751" hangingPunct="0"/>
            <a:r>
              <a:rPr lang="en-US" sz="2812" kern="0" dirty="0">
                <a:solidFill>
                  <a:srgbClr val="000000"/>
                </a:solidFill>
                <a:latin typeface="Helvetica Light"/>
                <a:sym typeface="Helvetica Light"/>
              </a:rPr>
              <a:t>Previous block repeated exactly 8 times</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1" idx="0"/>
          </p:cNvCxnSpPr>
          <p:nvPr/>
        </p:nvCxnSpPr>
        <p:spPr>
          <a:xfrm flipH="1">
            <a:off x="4865331" y="1632010"/>
            <a:ext cx="3145167" cy="1028219"/>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p:cNvCxnSpPr>
          <p:nvPr/>
        </p:nvCxnSpPr>
        <p:spPr>
          <a:xfrm flipH="1">
            <a:off x="8172234" y="1632010"/>
            <a:ext cx="1076433" cy="2176023"/>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815491081"/>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of Regex</a:t>
            </a:r>
          </a:p>
        </p:txBody>
      </p:sp>
      <p:sp>
        <p:nvSpPr>
          <p:cNvPr id="3" name="Text Placeholder 2"/>
          <p:cNvSpPr>
            <a:spLocks noGrp="1"/>
          </p:cNvSpPr>
          <p:nvPr>
            <p:ph type="body" idx="1"/>
          </p:nvPr>
        </p:nvSpPr>
        <p:spPr>
          <a:xfrm>
            <a:off x="201881" y="1830586"/>
            <a:ext cx="11703132" cy="4684514"/>
          </a:xfrm>
        </p:spPr>
        <p:txBody>
          <a:bodyPr>
            <a:normAutofit/>
          </a:bodyPr>
          <a:lstStyle/>
          <a:p>
            <a:r>
              <a:rPr lang="en-US" sz="3200" dirty="0"/>
              <a:t>Regex are very useful in many contexts to check the validity of strings that are supposed to have constraints</a:t>
            </a:r>
          </a:p>
          <a:p>
            <a:r>
              <a:rPr lang="en-US" sz="3200" dirty="0"/>
              <a:t>However, they are not fully expressive, as there are constraints you cannot express with a regex</a:t>
            </a:r>
          </a:p>
          <a:p>
            <a:r>
              <a:rPr lang="en-US" sz="3200" dirty="0"/>
              <a:t>Example: you cannot use a regex to check if a string is a valid </a:t>
            </a:r>
            <a:r>
              <a:rPr lang="en-US" sz="3200" dirty="0" smtClean="0"/>
              <a:t>JavaScript </a:t>
            </a:r>
            <a:r>
              <a:rPr lang="en-US" sz="3200" dirty="0"/>
              <a:t>code</a:t>
            </a:r>
          </a:p>
          <a:p>
            <a:pPr lvl="1"/>
            <a:r>
              <a:rPr lang="en-US" sz="2400" dirty="0"/>
              <a:t>for that, you need a Context-Free Grammar, but we will not see them in this </a:t>
            </a:r>
            <a:r>
              <a:rPr lang="en-US" sz="2400" dirty="0" smtClean="0"/>
              <a:t>course</a:t>
            </a:r>
            <a:endParaRPr lang="en-US" sz="2400" dirty="0"/>
          </a:p>
        </p:txBody>
      </p:sp>
    </p:spTree>
    <p:extLst>
      <p:ext uri="{BB962C8B-B14F-4D97-AF65-F5344CB8AC3E}">
        <p14:creationId xmlns:p14="http://schemas.microsoft.com/office/powerpoint/2010/main" val="2925643650"/>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74073" y="2032086"/>
            <a:ext cx="11584379" cy="4708981"/>
          </a:xfrm>
          <a:prstGeom prst="rect">
            <a:avLst/>
          </a:prstGeom>
        </p:spPr>
        <p:txBody>
          <a:bodyPr wrap="square">
            <a:spAutoFit/>
          </a:bodyPr>
          <a:lstStyle/>
          <a:p>
            <a:pPr algn="ctr" defTabSz="410751" hangingPunct="0"/>
            <a:r>
              <a:rPr lang="vi-VN" sz="2000" kern="0" dirty="0">
                <a:solidFill>
                  <a:srgbClr val="000000"/>
                </a:solidFill>
                <a:latin typeface="Helvetica Light"/>
                <a:sym typeface="Helvetica Light"/>
              </a:rPr>
              <a:t> </a:t>
            </a:r>
            <a:r>
              <a:rPr lang="en-US" sz="2000" kern="0" dirty="0">
                <a:solidFill>
                  <a:srgbClr val="000000"/>
                </a:solidFill>
                <a:latin typeface="Helvetica Light"/>
                <a:sym typeface="Helvetica Light"/>
              </a:rPr>
              <a:t>… </a:t>
            </a:r>
            <a:r>
              <a:rPr lang="vi-VN" sz="2000" kern="0" dirty="0">
                <a:solidFill>
                  <a:srgbClr val="000000"/>
                </a:solidFill>
                <a:latin typeface="Helvetica Light"/>
                <a:sym typeface="Helvetica Light"/>
              </a:rPr>
              <a:t>Rege̿̔̉x-based HTML parsers are the cancer that is killing StackOverflow it is too late it is too late we cannot be saved the trangession of a chi͡ld ensures regex will consume all living tissue (except for HTML which it cannot, as previously prophesied) dear lord help us how can anyone survive this scourge using regex to parse HTML has doomed humanity to an eternity of dread torture and security holes using regex as a tool to process HTML establishes a breach between this world and the dread realm of c͒ͪo͛ͫrrupt entities (like SGML entities, but more corrupt) a mere glimpse of the world of reg​ex parsers for HTML will ins​tantly transport a programmer's consciousness into a world of ceaseless screaming, he comes, the pestilent slithy regex-infection wil​l devour your HT​ML parser, application and existence for all time like Visual Basic only worse he comes he comes do not fi​ght he com̡e̶s, ̕h̵i​s un̨ho͞ly radiańcé destro</a:t>
            </a:r>
            <a:r>
              <a:rPr lang="az-Cyrl-AZ" sz="2000" kern="0" dirty="0">
                <a:solidFill>
                  <a:srgbClr val="000000"/>
                </a:solidFill>
                <a:latin typeface="Helvetica Light"/>
                <a:sym typeface="Helvetica Light"/>
              </a:rPr>
              <a:t>҉</a:t>
            </a:r>
            <a:r>
              <a:rPr lang="vi-VN" sz="2000" kern="0" dirty="0">
                <a:solidFill>
                  <a:srgbClr val="000000"/>
                </a:solidFill>
                <a:latin typeface="Helvetica Light"/>
                <a:sym typeface="Helvetica Light"/>
              </a:rPr>
              <a:t>ying all enli̍̈́̂̈́ghtenment, HTML tags lea͠ki̧n͘g fr̶ǫm ̡yo​͟ur eye͢s̸ ̛l̕ik͏e liq​uid pain, the song of re̸gular exp​ression parsing will exti​nguish the voices of mor​tal man from the sp​here I can see it can you see ̲͚̖͔̙î̩́t̲͎̩̱͔́̋̀ it is beautiful t​he final snuffing of the lie​s of Man ALL IS LOŚ͖̩͇̗̪̏̈́T ALL I​S LOST the pon̷y he comes he c̶̮omes he comes the ich​or permeates all MY FACE MY FACE ᵒh god no NO NOO̼O​O N</a:t>
            </a:r>
            <a:r>
              <a:rPr lang="el-GR" sz="2000" kern="0" dirty="0">
                <a:solidFill>
                  <a:srgbClr val="000000"/>
                </a:solidFill>
                <a:latin typeface="Helvetica Light"/>
                <a:sym typeface="Helvetica Light"/>
              </a:rPr>
              <a:t>Θ </a:t>
            </a:r>
            <a:r>
              <a:rPr lang="vi-VN" sz="2000" kern="0" dirty="0">
                <a:solidFill>
                  <a:srgbClr val="000000"/>
                </a:solidFill>
                <a:latin typeface="Helvetica Light"/>
                <a:sym typeface="Helvetica Light"/>
              </a:rPr>
              <a:t>stop the an​*̶͑̾̾​̅ͫ͏̙̤g͇̫͛͆̾ͫ̑͆l͖͉̗̩̳̟̍ͫͥͨe̠̅s ͎a̧͈͖r̽̾̈́͒͑e n​ot rè̑ͧ̌aͨl̘̝̙̃ͤ͂̾̆ ZA̡͊͠͝LG</a:t>
            </a:r>
            <a:r>
              <a:rPr lang="el-GR" sz="2000" kern="0" dirty="0">
                <a:solidFill>
                  <a:srgbClr val="000000"/>
                </a:solidFill>
                <a:latin typeface="Helvetica Light"/>
                <a:sym typeface="Helvetica Light"/>
              </a:rPr>
              <a:t>Ό </a:t>
            </a:r>
            <a:r>
              <a:rPr lang="vi-VN" sz="2000" kern="0" dirty="0">
                <a:solidFill>
                  <a:srgbClr val="000000"/>
                </a:solidFill>
                <a:latin typeface="Helvetica Light"/>
                <a:sym typeface="Helvetica Light"/>
              </a:rPr>
              <a:t>ISͮ̂</a:t>
            </a:r>
            <a:r>
              <a:rPr lang="az-Cyrl-AZ" sz="2000" kern="0" dirty="0">
                <a:solidFill>
                  <a:srgbClr val="000000"/>
                </a:solidFill>
                <a:latin typeface="Helvetica Light"/>
                <a:sym typeface="Helvetica Light"/>
              </a:rPr>
              <a:t>҉̯͈͕̹̘̱ </a:t>
            </a:r>
            <a:r>
              <a:rPr lang="vi-VN" sz="2000" kern="0" dirty="0">
                <a:solidFill>
                  <a:srgbClr val="000000"/>
                </a:solidFill>
                <a:latin typeface="Helvetica Light"/>
                <a:sym typeface="Helvetica Light"/>
              </a:rPr>
              <a:t>TO͇̹̺ͅƝ̴ȳ̳ TH̘Ë͖́̉ ͠P̯͍̭O̚​N̐Y̡ H̸̡̪̯ͨ͊̽̅̾̎Ȩ̬̩̾͛ͪ̈́̀́͘ ̶̧̨̱̹̭̯ͧ̾ͬC̷̙̲̝͖ͭ̏ͥͮ͟Oͮ͏̮̪̝͍M̲̖͊̒ͪͩͬ̚̚͜Ȇ̴̟̟͙̞ͩ͌͝S̨̥̫͎̭ͯ̿̔̀ͅ</a:t>
            </a:r>
          </a:p>
          <a:p>
            <a:pPr algn="ctr" defTabSz="410751" hangingPunct="0"/>
            <a:endParaRPr lang="vi-VN" sz="2000" kern="0" dirty="0">
              <a:solidFill>
                <a:srgbClr val="000000"/>
              </a:solidFill>
              <a:latin typeface="Helvetica Light"/>
              <a:sym typeface="Helvetica Light"/>
            </a:endParaRPr>
          </a:p>
        </p:txBody>
      </p:sp>
      <p:sp>
        <p:nvSpPr>
          <p:cNvPr id="6" name="Rectangle 5"/>
          <p:cNvSpPr/>
          <p:nvPr/>
        </p:nvSpPr>
        <p:spPr>
          <a:xfrm>
            <a:off x="1798653" y="1620686"/>
            <a:ext cx="8431706" cy="308674"/>
          </a:xfrm>
          <a:prstGeom prst="rect">
            <a:avLst/>
          </a:prstGeom>
        </p:spPr>
        <p:txBody>
          <a:bodyPr wrap="square">
            <a:spAutoFit/>
          </a:bodyPr>
          <a:lstStyle/>
          <a:p>
            <a:pPr algn="ctr" defTabSz="410751" hangingPunct="0"/>
            <a:r>
              <a:rPr lang="en-US" sz="1406" kern="0" dirty="0">
                <a:solidFill>
                  <a:srgbClr val="0070C0"/>
                </a:solidFill>
                <a:latin typeface="Helvetica Light"/>
                <a:sym typeface="Helvetica Light"/>
              </a:rPr>
              <a:t>https://stackoverflow.com/questions/1732348/regex-match-open-tags-except-xhtml-self-contained-tags</a:t>
            </a:r>
          </a:p>
        </p:txBody>
      </p:sp>
      <p:sp>
        <p:nvSpPr>
          <p:cNvPr id="7" name="TextBox 6"/>
          <p:cNvSpPr txBox="1"/>
          <p:nvPr/>
        </p:nvSpPr>
        <p:spPr>
          <a:xfrm>
            <a:off x="736271" y="443027"/>
            <a:ext cx="8639298" cy="7214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defTabSz="410751" hangingPunct="0"/>
            <a:r>
              <a:rPr lang="en-US" sz="4219" kern="0" dirty="0">
                <a:solidFill>
                  <a:srgbClr val="000000"/>
                </a:solidFill>
                <a:latin typeface="Helvetica Light"/>
                <a:sym typeface="Helvetica Light"/>
              </a:rPr>
              <a:t>Do Not Use Regex for HTML!!! </a:t>
            </a:r>
          </a:p>
        </p:txBody>
      </p:sp>
      <p:pic>
        <p:nvPicPr>
          <p:cNvPr id="2" name="Picture 1">
            <a:extLst>
              <a:ext uri="{FF2B5EF4-FFF2-40B4-BE49-F238E27FC236}">
                <a16:creationId xmlns:a16="http://schemas.microsoft.com/office/drawing/2014/main" id="{E3F85286-E4E4-EB4B-A90E-2313E54D968D}"/>
              </a:ext>
            </a:extLst>
          </p:cNvPr>
          <p:cNvPicPr>
            <a:picLocks noChangeAspect="1"/>
          </p:cNvPicPr>
          <p:nvPr/>
        </p:nvPicPr>
        <p:blipFill>
          <a:blip r:embed="rId2"/>
          <a:stretch>
            <a:fillRect/>
          </a:stretch>
        </p:blipFill>
        <p:spPr>
          <a:xfrm>
            <a:off x="10713166" y="133368"/>
            <a:ext cx="1340734" cy="1340734"/>
          </a:xfrm>
          <a:prstGeom prst="rect">
            <a:avLst/>
          </a:prstGeom>
        </p:spPr>
      </p:pic>
    </p:spTree>
    <p:extLst>
      <p:ext uri="{BB962C8B-B14F-4D97-AF65-F5344CB8AC3E}">
        <p14:creationId xmlns:p14="http://schemas.microsoft.com/office/powerpoint/2010/main" val="117931289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7280" y="2886383"/>
            <a:ext cx="10515600" cy="1325563"/>
          </a:xfrm>
        </p:spPr>
        <p:txBody>
          <a:bodyPr/>
          <a:lstStyle/>
          <a:p>
            <a:r>
              <a:rPr lang="en-US" dirty="0"/>
              <a:t>Bash</a:t>
            </a:r>
          </a:p>
        </p:txBody>
      </p:sp>
    </p:spTree>
    <p:extLst>
      <p:ext uri="{BB962C8B-B14F-4D97-AF65-F5344CB8AC3E}">
        <p14:creationId xmlns:p14="http://schemas.microsoft.com/office/powerpoint/2010/main" val="23443498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Build Tools</a:t>
            </a:r>
          </a:p>
        </p:txBody>
      </p:sp>
    </p:spTree>
    <p:extLst>
      <p:ext uri="{BB962C8B-B14F-4D97-AF65-F5344CB8AC3E}">
        <p14:creationId xmlns:p14="http://schemas.microsoft.com/office/powerpoint/2010/main" val="13333730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YARN/NPM</a:t>
            </a:r>
          </a:p>
        </p:txBody>
      </p:sp>
      <p:sp>
        <p:nvSpPr>
          <p:cNvPr id="3" name="Content Placeholder 2"/>
          <p:cNvSpPr>
            <a:spLocks noGrp="1"/>
          </p:cNvSpPr>
          <p:nvPr>
            <p:ph idx="1"/>
          </p:nvPr>
        </p:nvSpPr>
        <p:spPr>
          <a:xfrm>
            <a:off x="333375" y="1825625"/>
            <a:ext cx="11591925" cy="4954116"/>
          </a:xfrm>
        </p:spPr>
        <p:txBody>
          <a:bodyPr>
            <a:normAutofit fontScale="92500" lnSpcReduction="10000"/>
          </a:bodyPr>
          <a:lstStyle/>
          <a:p>
            <a:r>
              <a:rPr lang="en-US" dirty="0"/>
              <a:t>We need to use </a:t>
            </a:r>
            <a:r>
              <a:rPr lang="en-US" i="1" dirty="0"/>
              <a:t>external libraries</a:t>
            </a:r>
            <a:r>
              <a:rPr lang="en-US" dirty="0"/>
              <a:t>, typically open-source</a:t>
            </a:r>
          </a:p>
          <a:p>
            <a:pPr lvl="1"/>
            <a:r>
              <a:rPr lang="en-US" dirty="0"/>
              <a:t>An important library we are going to use in the rest of the course is for example </a:t>
            </a:r>
            <a:r>
              <a:rPr lang="en-US" i="1" dirty="0"/>
              <a:t>React</a:t>
            </a:r>
          </a:p>
          <a:p>
            <a:r>
              <a:rPr lang="en-US" dirty="0"/>
              <a:t>Two main tools in JS: </a:t>
            </a:r>
            <a:r>
              <a:rPr lang="en-US" b="1" dirty="0"/>
              <a:t>YARN</a:t>
            </a:r>
            <a:r>
              <a:rPr lang="en-US" dirty="0"/>
              <a:t> and </a:t>
            </a:r>
            <a:r>
              <a:rPr lang="en-US" b="1" dirty="0"/>
              <a:t>NPM</a:t>
            </a:r>
          </a:p>
          <a:p>
            <a:r>
              <a:rPr lang="en-US" dirty="0"/>
              <a:t>Both </a:t>
            </a:r>
            <a:r>
              <a:rPr lang="en-US" b="1" dirty="0"/>
              <a:t>YARN</a:t>
            </a:r>
            <a:r>
              <a:rPr lang="en-US" dirty="0"/>
              <a:t> and </a:t>
            </a:r>
            <a:r>
              <a:rPr lang="en-US" b="1" dirty="0"/>
              <a:t>NPM</a:t>
            </a:r>
            <a:r>
              <a:rPr lang="en-US" dirty="0"/>
              <a:t> access the same dependency repository</a:t>
            </a:r>
          </a:p>
          <a:p>
            <a:r>
              <a:rPr lang="en-US" b="1" dirty="0"/>
              <a:t>YARN</a:t>
            </a:r>
            <a:r>
              <a:rPr lang="en-US" dirty="0"/>
              <a:t> tends to be better, with new features coming earlier</a:t>
            </a:r>
          </a:p>
          <a:p>
            <a:r>
              <a:rPr lang="en-US" dirty="0"/>
              <a:t>We will use it from terminal</a:t>
            </a:r>
          </a:p>
          <a:p>
            <a:r>
              <a:rPr lang="en-US" dirty="0"/>
              <a:t>As </a:t>
            </a:r>
            <a:r>
              <a:rPr lang="en-US" b="1" dirty="0"/>
              <a:t>YARN</a:t>
            </a:r>
            <a:r>
              <a:rPr lang="en-US" dirty="0"/>
              <a:t> executes JS code, we need a runtime for it: that is the reason why you also need to install </a:t>
            </a:r>
            <a:r>
              <a:rPr lang="en-US" b="1" dirty="0" err="1"/>
              <a:t>NodeJS</a:t>
            </a:r>
            <a:endParaRPr lang="en-US" b="1" dirty="0"/>
          </a:p>
          <a:p>
            <a:pPr lvl="1"/>
            <a:r>
              <a:rPr lang="en-US" dirty="0"/>
              <a:t>not going to start a build tool inside a browser…</a:t>
            </a:r>
          </a:p>
          <a:p>
            <a:endParaRPr lang="en-US" dirty="0"/>
          </a:p>
        </p:txBody>
      </p:sp>
    </p:spTree>
    <p:extLst>
      <p:ext uri="{BB962C8B-B14F-4D97-AF65-F5344CB8AC3E}">
        <p14:creationId xmlns:p14="http://schemas.microsoft.com/office/powerpoint/2010/main" val="19046576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1031" y="3931507"/>
            <a:ext cx="10515600" cy="2835053"/>
          </a:xfrm>
        </p:spPr>
        <p:txBody>
          <a:bodyPr>
            <a:normAutofit lnSpcReduction="10000"/>
          </a:bodyPr>
          <a:lstStyle/>
          <a:p>
            <a:r>
              <a:rPr lang="en-US" b="1" dirty="0"/>
              <a:t>yarn </a:t>
            </a:r>
            <a:r>
              <a:rPr lang="en-US" b="1" dirty="0" err="1"/>
              <a:t>init</a:t>
            </a:r>
            <a:r>
              <a:rPr lang="en-US" b="1" dirty="0"/>
              <a:t> –y</a:t>
            </a:r>
          </a:p>
          <a:p>
            <a:pPr lvl="1"/>
            <a:r>
              <a:rPr lang="en-US" dirty="0"/>
              <a:t>create a new </a:t>
            </a:r>
            <a:r>
              <a:rPr lang="en-US" i="1" dirty="0" err="1"/>
              <a:t>package.json</a:t>
            </a:r>
            <a:r>
              <a:rPr lang="en-US" dirty="0"/>
              <a:t> in current folder, needed when starting new project</a:t>
            </a:r>
          </a:p>
          <a:p>
            <a:r>
              <a:rPr lang="en-US" b="1" dirty="0"/>
              <a:t>yarn install </a:t>
            </a:r>
          </a:p>
          <a:p>
            <a:pPr lvl="1"/>
            <a:r>
              <a:rPr lang="en-US" dirty="0"/>
              <a:t>download and install in “</a:t>
            </a:r>
            <a:r>
              <a:rPr lang="en-US" i="1" dirty="0" err="1"/>
              <a:t>node_modules</a:t>
            </a:r>
            <a:r>
              <a:rPr lang="en-US" dirty="0"/>
              <a:t>” folder all the dependencies declared in </a:t>
            </a:r>
            <a:r>
              <a:rPr lang="en-US" i="1" dirty="0" err="1"/>
              <a:t>package.json</a:t>
            </a:r>
            <a:endParaRPr lang="en-US" i="1" dirty="0"/>
          </a:p>
          <a:p>
            <a:endParaRPr lang="en-US" dirty="0"/>
          </a:p>
        </p:txBody>
      </p:sp>
      <p:pic>
        <p:nvPicPr>
          <p:cNvPr id="4" name="Picture 3"/>
          <p:cNvPicPr>
            <a:picLocks noChangeAspect="1"/>
          </p:cNvPicPr>
          <p:nvPr/>
        </p:nvPicPr>
        <p:blipFill>
          <a:blip r:embed="rId2"/>
          <a:stretch>
            <a:fillRect/>
          </a:stretch>
        </p:blipFill>
        <p:spPr>
          <a:xfrm>
            <a:off x="451031" y="94753"/>
            <a:ext cx="9093654" cy="3686481"/>
          </a:xfrm>
          <a:prstGeom prst="rect">
            <a:avLst/>
          </a:prstGeom>
        </p:spPr>
      </p:pic>
    </p:spTree>
    <p:extLst>
      <p:ext uri="{BB962C8B-B14F-4D97-AF65-F5344CB8AC3E}">
        <p14:creationId xmlns:p14="http://schemas.microsoft.com/office/powerpoint/2010/main" val="3623250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err="1"/>
              <a:t>package.json</a:t>
            </a:r>
            <a:endParaRPr lang="en-US" i="1" dirty="0"/>
          </a:p>
        </p:txBody>
      </p:sp>
      <p:sp>
        <p:nvSpPr>
          <p:cNvPr id="3" name="Content Placeholder 2"/>
          <p:cNvSpPr>
            <a:spLocks noGrp="1"/>
          </p:cNvSpPr>
          <p:nvPr>
            <p:ph idx="1"/>
          </p:nvPr>
        </p:nvSpPr>
        <p:spPr>
          <a:xfrm>
            <a:off x="533400" y="1825624"/>
            <a:ext cx="11155680" cy="4902836"/>
          </a:xfrm>
        </p:spPr>
        <p:txBody>
          <a:bodyPr/>
          <a:lstStyle/>
          <a:p>
            <a:r>
              <a:rPr lang="en-US" dirty="0"/>
              <a:t>Main configuration file for the project</a:t>
            </a:r>
          </a:p>
          <a:p>
            <a:r>
              <a:rPr lang="en-US" dirty="0"/>
              <a:t>Similar to </a:t>
            </a:r>
            <a:r>
              <a:rPr lang="en-US" i="1" dirty="0"/>
              <a:t>pom.xml</a:t>
            </a:r>
            <a:r>
              <a:rPr lang="en-US" dirty="0"/>
              <a:t> in Maven Java projects</a:t>
            </a:r>
          </a:p>
          <a:p>
            <a:r>
              <a:rPr lang="en-US" dirty="0"/>
              <a:t>Three main parts you need to care about:</a:t>
            </a:r>
          </a:p>
          <a:p>
            <a:pPr lvl="1"/>
            <a:r>
              <a:rPr lang="en-US" b="1" dirty="0"/>
              <a:t>scripts</a:t>
            </a:r>
            <a:r>
              <a:rPr lang="en-US" dirty="0"/>
              <a:t>: executable commands from YARN. </a:t>
            </a:r>
            <a:r>
              <a:rPr lang="en-US" dirty="0" err="1"/>
              <a:t>Eg</a:t>
            </a:r>
            <a:r>
              <a:rPr lang="en-US" dirty="0"/>
              <a:t>, to build or run the app</a:t>
            </a:r>
          </a:p>
          <a:p>
            <a:pPr lvl="1"/>
            <a:r>
              <a:rPr lang="en-US" b="1" dirty="0"/>
              <a:t>dependencies</a:t>
            </a:r>
            <a:r>
              <a:rPr lang="en-US" dirty="0"/>
              <a:t>: dependencies used in the project</a:t>
            </a:r>
          </a:p>
          <a:p>
            <a:pPr lvl="1"/>
            <a:r>
              <a:rPr lang="en-US" b="1" dirty="0" err="1"/>
              <a:t>devDependencies</a:t>
            </a:r>
            <a:r>
              <a:rPr lang="en-US" dirty="0"/>
              <a:t>: dependencies only used during development, but not being part of the final app (</a:t>
            </a:r>
            <a:r>
              <a:rPr lang="en-US" dirty="0" err="1"/>
              <a:t>eg</a:t>
            </a:r>
            <a:r>
              <a:rPr lang="en-US" dirty="0"/>
              <a:t>, we will see </a:t>
            </a:r>
            <a:r>
              <a:rPr lang="en-US" i="1" dirty="0" err="1"/>
              <a:t>WebPack</a:t>
            </a:r>
            <a:r>
              <a:rPr lang="en-US" dirty="0"/>
              <a:t>)</a:t>
            </a:r>
          </a:p>
          <a:p>
            <a:endParaRPr lang="en-US" dirty="0"/>
          </a:p>
        </p:txBody>
      </p:sp>
    </p:spTree>
    <p:extLst>
      <p:ext uri="{BB962C8B-B14F-4D97-AF65-F5344CB8AC3E}">
        <p14:creationId xmlns:p14="http://schemas.microsoft.com/office/powerpoint/2010/main" val="5937647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JSON for Configuration Files</a:t>
            </a:r>
          </a:p>
        </p:txBody>
      </p:sp>
      <p:sp>
        <p:nvSpPr>
          <p:cNvPr id="3" name="Content Placeholder 2"/>
          <p:cNvSpPr>
            <a:spLocks noGrp="1"/>
          </p:cNvSpPr>
          <p:nvPr>
            <p:ph idx="1"/>
          </p:nvPr>
        </p:nvSpPr>
        <p:spPr>
          <a:xfrm>
            <a:off x="263611" y="1825625"/>
            <a:ext cx="11689492" cy="4351338"/>
          </a:xfrm>
        </p:spPr>
        <p:txBody>
          <a:bodyPr/>
          <a:lstStyle/>
          <a:p>
            <a:pPr marL="0" indent="0">
              <a:buNone/>
            </a:pPr>
            <a:r>
              <a:rPr lang="en-US" i="1" dirty="0"/>
              <a:t>&lt;rant&gt;</a:t>
            </a:r>
          </a:p>
          <a:p>
            <a:pPr marL="0" indent="0">
              <a:buNone/>
            </a:pPr>
            <a:r>
              <a:rPr lang="en-US" dirty="0"/>
              <a:t>JSON as format for configuration files is simply </a:t>
            </a:r>
            <a:r>
              <a:rPr lang="en-US" b="1" dirty="0"/>
              <a:t>awful</a:t>
            </a:r>
            <a:r>
              <a:rPr lang="en-US" dirty="0"/>
              <a:t>.</a:t>
            </a:r>
          </a:p>
          <a:p>
            <a:pPr marL="0" indent="0">
              <a:buNone/>
            </a:pPr>
            <a:r>
              <a:rPr lang="en-US" dirty="0"/>
              <a:t>For example, you cannot have comments…</a:t>
            </a:r>
          </a:p>
          <a:p>
            <a:pPr marL="0" indent="0">
              <a:buNone/>
            </a:pPr>
            <a:r>
              <a:rPr lang="en-US" dirty="0"/>
              <a:t>NPM is not better, as uses exactly the same </a:t>
            </a:r>
            <a:r>
              <a:rPr lang="en-US" i="1" dirty="0" err="1"/>
              <a:t>package.json</a:t>
            </a:r>
            <a:endParaRPr lang="en-US" i="1" dirty="0"/>
          </a:p>
          <a:p>
            <a:pPr marL="0" indent="0">
              <a:buNone/>
            </a:pPr>
            <a:r>
              <a:rPr lang="en-US" i="1" dirty="0"/>
              <a:t>&lt;/rant&gt;</a:t>
            </a:r>
          </a:p>
        </p:txBody>
      </p:sp>
    </p:spTree>
    <p:extLst>
      <p:ext uri="{BB962C8B-B14F-4D97-AF65-F5344CB8AC3E}">
        <p14:creationId xmlns:p14="http://schemas.microsoft.com/office/powerpoint/2010/main" val="496041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err="1"/>
              <a:t>yarn.lock</a:t>
            </a:r>
            <a:endParaRPr lang="en-US" i="1" dirty="0"/>
          </a:p>
        </p:txBody>
      </p:sp>
      <p:sp>
        <p:nvSpPr>
          <p:cNvPr id="3" name="Content Placeholder 2"/>
          <p:cNvSpPr>
            <a:spLocks noGrp="1"/>
          </p:cNvSpPr>
          <p:nvPr>
            <p:ph idx="1"/>
          </p:nvPr>
        </p:nvSpPr>
        <p:spPr>
          <a:xfrm>
            <a:off x="296561" y="1825625"/>
            <a:ext cx="11730681" cy="4847024"/>
          </a:xfrm>
        </p:spPr>
        <p:txBody>
          <a:bodyPr>
            <a:normAutofit fontScale="92500" lnSpcReduction="10000"/>
          </a:bodyPr>
          <a:lstStyle/>
          <a:p>
            <a:r>
              <a:rPr lang="en-US" dirty="0"/>
              <a:t>Once you install the dependencies, you will see that YARN does create a </a:t>
            </a:r>
            <a:r>
              <a:rPr lang="en-US" i="1" dirty="0" err="1"/>
              <a:t>yarn.lock</a:t>
            </a:r>
            <a:r>
              <a:rPr lang="en-US" dirty="0"/>
              <a:t> file</a:t>
            </a:r>
          </a:p>
          <a:p>
            <a:r>
              <a:rPr lang="en-US" dirty="0"/>
              <a:t>Dependencies need to define which version to use, </a:t>
            </a:r>
            <a:r>
              <a:rPr lang="en-US" dirty="0" err="1"/>
              <a:t>eg</a:t>
            </a:r>
            <a:r>
              <a:rPr lang="en-US" dirty="0"/>
              <a:t> 1.0.2</a:t>
            </a:r>
          </a:p>
          <a:p>
            <a:r>
              <a:rPr lang="en-US" dirty="0"/>
              <a:t>You can use caret </a:t>
            </a:r>
            <a:r>
              <a:rPr lang="en-US" b="1" dirty="0"/>
              <a:t>^</a:t>
            </a:r>
            <a:r>
              <a:rPr lang="en-US" dirty="0"/>
              <a:t> to represent the most recent major version </a:t>
            </a:r>
          </a:p>
          <a:p>
            <a:pPr lvl="1"/>
            <a:r>
              <a:rPr lang="en-US" dirty="0"/>
              <a:t>e.g., </a:t>
            </a:r>
            <a:r>
              <a:rPr lang="en-US" b="1" dirty="0"/>
              <a:t>^1.0.2</a:t>
            </a:r>
            <a:r>
              <a:rPr lang="en-US" dirty="0"/>
              <a:t>  will match </a:t>
            </a:r>
            <a:r>
              <a:rPr lang="en-US" b="1" dirty="0"/>
              <a:t>^1.4.1</a:t>
            </a:r>
            <a:r>
              <a:rPr lang="en-US" dirty="0"/>
              <a:t>, but not </a:t>
            </a:r>
            <a:r>
              <a:rPr lang="en-US" b="1" dirty="0"/>
              <a:t>2.0.0</a:t>
            </a:r>
          </a:p>
          <a:p>
            <a:r>
              <a:rPr lang="en-US" i="1" dirty="0" err="1"/>
              <a:t>yarn.lock</a:t>
            </a:r>
            <a:r>
              <a:rPr lang="en-US" dirty="0"/>
              <a:t> just tells YARN to use the exact same versions of the libraries when such file was created</a:t>
            </a:r>
          </a:p>
          <a:p>
            <a:pPr lvl="1"/>
            <a:r>
              <a:rPr lang="en-US" dirty="0"/>
              <a:t>extremely important when working in a team, and new minor updates break backward compatibility or introduce new regression bugs</a:t>
            </a:r>
          </a:p>
          <a:p>
            <a:pPr lvl="1"/>
            <a:r>
              <a:rPr lang="en-US" dirty="0"/>
              <a:t>even if you fix a version X of a dependency, this could use other third-dependencies with </a:t>
            </a:r>
            <a:r>
              <a:rPr lang="en-US" b="1" dirty="0"/>
              <a:t>^</a:t>
            </a:r>
            <a:r>
              <a:rPr lang="en-US" dirty="0"/>
              <a:t>, and so </a:t>
            </a:r>
            <a:r>
              <a:rPr lang="en-US" i="1" dirty="0" err="1"/>
              <a:t>yarn.lock</a:t>
            </a:r>
            <a:r>
              <a:rPr lang="en-US" i="1" dirty="0"/>
              <a:t> </a:t>
            </a:r>
            <a:r>
              <a:rPr lang="en-US" dirty="0"/>
              <a:t>becomes essential</a:t>
            </a:r>
          </a:p>
        </p:txBody>
      </p:sp>
    </p:spTree>
    <p:extLst>
      <p:ext uri="{BB962C8B-B14F-4D97-AF65-F5344CB8AC3E}">
        <p14:creationId xmlns:p14="http://schemas.microsoft.com/office/powerpoint/2010/main" val="9966402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err="1"/>
              <a:t>WebPack</a:t>
            </a:r>
            <a:endParaRPr lang="en-US" i="1" dirty="0"/>
          </a:p>
        </p:txBody>
      </p:sp>
      <p:sp>
        <p:nvSpPr>
          <p:cNvPr id="3" name="Content Placeholder 2"/>
          <p:cNvSpPr>
            <a:spLocks noGrp="1"/>
          </p:cNvSpPr>
          <p:nvPr>
            <p:ph idx="1"/>
          </p:nvPr>
        </p:nvSpPr>
        <p:spPr>
          <a:xfrm>
            <a:off x="286265" y="1825624"/>
            <a:ext cx="11592697" cy="4698743"/>
          </a:xfrm>
        </p:spPr>
        <p:txBody>
          <a:bodyPr/>
          <a:lstStyle/>
          <a:p>
            <a:r>
              <a:rPr lang="en-US" dirty="0"/>
              <a:t>Downloading dependencies is not enough</a:t>
            </a:r>
          </a:p>
          <a:p>
            <a:r>
              <a:rPr lang="en-US" dirty="0"/>
              <a:t>Such dependencies need to be accessed by the HTML pages</a:t>
            </a:r>
          </a:p>
          <a:p>
            <a:r>
              <a:rPr lang="en-US" dirty="0"/>
              <a:t>Might be cumbersome to update HTML files for each dependency, for each different version</a:t>
            </a:r>
          </a:p>
          <a:p>
            <a:r>
              <a:rPr lang="en-US" dirty="0"/>
              <a:t>Furthermore, we might only need a small set of functions from a specific library</a:t>
            </a:r>
          </a:p>
          <a:p>
            <a:r>
              <a:rPr lang="en-US" dirty="0"/>
              <a:t>Solution: </a:t>
            </a:r>
            <a:r>
              <a:rPr lang="en-US" i="1" dirty="0"/>
              <a:t>bundling</a:t>
            </a:r>
            <a:r>
              <a:rPr lang="en-US" dirty="0"/>
              <a:t> with </a:t>
            </a:r>
            <a:r>
              <a:rPr lang="en-US" b="1" dirty="0" err="1"/>
              <a:t>WebPack</a:t>
            </a:r>
            <a:endParaRPr lang="en-US" b="1" dirty="0"/>
          </a:p>
        </p:txBody>
      </p:sp>
    </p:spTree>
    <p:extLst>
      <p:ext uri="{BB962C8B-B14F-4D97-AF65-F5344CB8AC3E}">
        <p14:creationId xmlns:p14="http://schemas.microsoft.com/office/powerpoint/2010/main" val="12742452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Bundling</a:t>
            </a:r>
          </a:p>
        </p:txBody>
      </p:sp>
      <p:sp>
        <p:nvSpPr>
          <p:cNvPr id="3" name="Content Placeholder 2"/>
          <p:cNvSpPr>
            <a:spLocks noGrp="1"/>
          </p:cNvSpPr>
          <p:nvPr>
            <p:ph idx="1"/>
          </p:nvPr>
        </p:nvSpPr>
        <p:spPr>
          <a:xfrm>
            <a:off x="943231" y="1589904"/>
            <a:ext cx="10305535" cy="588061"/>
          </a:xfrm>
        </p:spPr>
        <p:txBody>
          <a:bodyPr/>
          <a:lstStyle/>
          <a:p>
            <a:pPr marL="0" indent="0">
              <a:buNone/>
            </a:pPr>
            <a:r>
              <a:rPr lang="en-US" dirty="0"/>
              <a:t>In the end, we get a </a:t>
            </a:r>
            <a:r>
              <a:rPr lang="en-US" i="1" dirty="0"/>
              <a:t>single</a:t>
            </a:r>
            <a:r>
              <a:rPr lang="en-US" dirty="0"/>
              <a:t> JS file</a:t>
            </a:r>
            <a:endParaRPr lang="en-US" i="1" dirty="0"/>
          </a:p>
        </p:txBody>
      </p:sp>
      <p:sp>
        <p:nvSpPr>
          <p:cNvPr id="4" name="Rounded Rectangle 3"/>
          <p:cNvSpPr/>
          <p:nvPr/>
        </p:nvSpPr>
        <p:spPr>
          <a:xfrm>
            <a:off x="2092410" y="2644346"/>
            <a:ext cx="1573427" cy="134276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Your JS files:</a:t>
            </a:r>
          </a:p>
          <a:p>
            <a:r>
              <a:rPr lang="en-US" dirty="0"/>
              <a:t>foo.js</a:t>
            </a:r>
          </a:p>
          <a:p>
            <a:r>
              <a:rPr lang="en-US" dirty="0"/>
              <a:t>bar.js</a:t>
            </a:r>
          </a:p>
          <a:p>
            <a:r>
              <a:rPr lang="en-US" dirty="0"/>
              <a:t>whatever.js</a:t>
            </a:r>
          </a:p>
          <a:p>
            <a:r>
              <a:rPr lang="en-US" dirty="0"/>
              <a:t>etc.</a:t>
            </a:r>
          </a:p>
        </p:txBody>
      </p:sp>
      <p:sp>
        <p:nvSpPr>
          <p:cNvPr id="5" name="Rounded Rectangle 4"/>
          <p:cNvSpPr/>
          <p:nvPr/>
        </p:nvSpPr>
        <p:spPr>
          <a:xfrm>
            <a:off x="1845276" y="5041556"/>
            <a:ext cx="2067697" cy="1441621"/>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en-US" dirty="0"/>
              <a:t>Your libraries:</a:t>
            </a:r>
          </a:p>
          <a:p>
            <a:r>
              <a:rPr lang="en-US" dirty="0" err="1"/>
              <a:t>lodash</a:t>
            </a:r>
            <a:endParaRPr lang="en-US" dirty="0"/>
          </a:p>
          <a:p>
            <a:r>
              <a:rPr lang="en-US" dirty="0"/>
              <a:t>react</a:t>
            </a:r>
          </a:p>
          <a:p>
            <a:r>
              <a:rPr lang="en-US" dirty="0"/>
              <a:t>react-router</a:t>
            </a:r>
          </a:p>
          <a:p>
            <a:r>
              <a:rPr lang="en-US" dirty="0" err="1"/>
              <a:t>etc</a:t>
            </a:r>
            <a:endParaRPr lang="en-US" dirty="0"/>
          </a:p>
        </p:txBody>
      </p:sp>
      <p:sp>
        <p:nvSpPr>
          <p:cNvPr id="6" name="Rounded Rectangle 5"/>
          <p:cNvSpPr/>
          <p:nvPr/>
        </p:nvSpPr>
        <p:spPr>
          <a:xfrm>
            <a:off x="5255740" y="3987114"/>
            <a:ext cx="1680519" cy="105444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800" dirty="0" err="1"/>
              <a:t>WebPack</a:t>
            </a:r>
            <a:endParaRPr lang="en-US" sz="2800" dirty="0"/>
          </a:p>
        </p:txBody>
      </p:sp>
      <p:sp>
        <p:nvSpPr>
          <p:cNvPr id="7" name="TextBox 6"/>
          <p:cNvSpPr txBox="1"/>
          <p:nvPr/>
        </p:nvSpPr>
        <p:spPr>
          <a:xfrm>
            <a:off x="8526162" y="4221947"/>
            <a:ext cx="1747594" cy="584775"/>
          </a:xfrm>
          <a:prstGeom prst="rect">
            <a:avLst/>
          </a:prstGeom>
          <a:noFill/>
        </p:spPr>
        <p:txBody>
          <a:bodyPr wrap="none" rtlCol="0">
            <a:spAutoFit/>
          </a:bodyPr>
          <a:lstStyle/>
          <a:p>
            <a:r>
              <a:rPr lang="en-US" sz="3200" b="1" dirty="0"/>
              <a:t>bundle.js</a:t>
            </a:r>
          </a:p>
        </p:txBody>
      </p:sp>
      <p:sp>
        <p:nvSpPr>
          <p:cNvPr id="8" name="Right Arrow 7"/>
          <p:cNvSpPr/>
          <p:nvPr/>
        </p:nvSpPr>
        <p:spPr>
          <a:xfrm rot="1447483">
            <a:off x="3842342" y="3495355"/>
            <a:ext cx="1390242"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rot="19243129">
            <a:off x="3938002" y="5177502"/>
            <a:ext cx="129833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7300618" y="427201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81460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3934"/>
            <a:ext cx="10515600" cy="1325563"/>
          </a:xfrm>
        </p:spPr>
        <p:txBody>
          <a:bodyPr/>
          <a:lstStyle/>
          <a:p>
            <a:r>
              <a:rPr lang="en-US" dirty="0"/>
              <a:t>Configuring </a:t>
            </a:r>
            <a:r>
              <a:rPr lang="en-US" i="1" dirty="0" err="1"/>
              <a:t>WebPack</a:t>
            </a:r>
            <a:endParaRPr lang="en-US" i="1" dirty="0"/>
          </a:p>
        </p:txBody>
      </p:sp>
      <p:sp>
        <p:nvSpPr>
          <p:cNvPr id="3" name="Content Placeholder 2"/>
          <p:cNvSpPr>
            <a:spLocks noGrp="1"/>
          </p:cNvSpPr>
          <p:nvPr>
            <p:ph idx="1"/>
          </p:nvPr>
        </p:nvSpPr>
        <p:spPr>
          <a:xfrm>
            <a:off x="98854" y="1565190"/>
            <a:ext cx="11936627" cy="2141838"/>
          </a:xfrm>
        </p:spPr>
        <p:txBody>
          <a:bodyPr>
            <a:normAutofit lnSpcReduction="10000"/>
          </a:bodyPr>
          <a:lstStyle/>
          <a:p>
            <a:r>
              <a:rPr lang="en-US" dirty="0"/>
              <a:t>Needs to be installed and called with YARN from </a:t>
            </a:r>
            <a:r>
              <a:rPr lang="en-US" i="1" dirty="0" err="1"/>
              <a:t>package.json</a:t>
            </a:r>
            <a:endParaRPr lang="en-US" i="1" dirty="0"/>
          </a:p>
          <a:p>
            <a:r>
              <a:rPr lang="en-US" i="1" dirty="0" err="1"/>
              <a:t>webpack</a:t>
            </a:r>
            <a:r>
              <a:rPr lang="en-US" i="1" dirty="0"/>
              <a:t>-dev-server</a:t>
            </a:r>
            <a:r>
              <a:rPr lang="en-US" dirty="0"/>
              <a:t> is a useful tool that starts a HTTP server with hot-reloading </a:t>
            </a:r>
          </a:p>
          <a:p>
            <a:pPr lvl="1"/>
            <a:r>
              <a:rPr lang="en-US" dirty="0" err="1"/>
              <a:t>ie</a:t>
            </a:r>
            <a:r>
              <a:rPr lang="en-US" dirty="0"/>
              <a:t>, if you modify your JS files, it automatically re-bundle them</a:t>
            </a:r>
          </a:p>
        </p:txBody>
      </p:sp>
      <p:sp>
        <p:nvSpPr>
          <p:cNvPr id="4" name="Rectangle 1"/>
          <p:cNvSpPr>
            <a:spLocks noChangeArrowheads="1"/>
          </p:cNvSpPr>
          <p:nvPr/>
        </p:nvSpPr>
        <p:spPr bwMode="auto">
          <a:xfrm>
            <a:off x="469555" y="3920549"/>
            <a:ext cx="10453817" cy="28623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000" b="1" dirty="0">
                <a:solidFill>
                  <a:srgbClr val="660E7A"/>
                </a:solidFill>
                <a:latin typeface="Courier New" panose="02070309020205020404" pitchFamily="49" charset="0"/>
                <a:cs typeface="Courier New" panose="02070309020205020404" pitchFamily="49" charset="0"/>
              </a:rPr>
              <a:t>"scripts"</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660E7A"/>
                </a:solidFill>
                <a:latin typeface="Courier New" panose="02070309020205020404" pitchFamily="49" charset="0"/>
                <a:cs typeface="Courier New" panose="02070309020205020404" pitchFamily="49" charset="0"/>
              </a:rPr>
              <a:t>"dev"</a:t>
            </a: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err="1">
                <a:solidFill>
                  <a:srgbClr val="008000"/>
                </a:solidFill>
                <a:latin typeface="Courier New" panose="02070309020205020404" pitchFamily="49" charset="0"/>
                <a:cs typeface="Courier New" panose="02070309020205020404" pitchFamily="49" charset="0"/>
              </a:rPr>
              <a:t>webpack</a:t>
            </a:r>
            <a:r>
              <a:rPr lang="en-US" altLang="en-US" sz="2000" b="1" dirty="0">
                <a:solidFill>
                  <a:srgbClr val="008000"/>
                </a:solidFill>
                <a:latin typeface="Courier New" panose="02070309020205020404" pitchFamily="49" charset="0"/>
                <a:cs typeface="Courier New" panose="02070309020205020404" pitchFamily="49" charset="0"/>
              </a:rPr>
              <a:t>-dev-server --open --mode development"</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660E7A"/>
                </a:solidFill>
                <a:latin typeface="Courier New" panose="02070309020205020404" pitchFamily="49" charset="0"/>
                <a:cs typeface="Courier New" panose="02070309020205020404" pitchFamily="49" charset="0"/>
              </a:rPr>
              <a:t>"build"</a:t>
            </a: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err="1">
                <a:solidFill>
                  <a:srgbClr val="008000"/>
                </a:solidFill>
                <a:latin typeface="Courier New" panose="02070309020205020404" pitchFamily="49" charset="0"/>
                <a:cs typeface="Courier New" panose="02070309020205020404" pitchFamily="49" charset="0"/>
              </a:rPr>
              <a:t>webpack</a:t>
            </a:r>
            <a:r>
              <a:rPr lang="en-US" altLang="en-US" sz="2000" b="1" dirty="0">
                <a:solidFill>
                  <a:srgbClr val="008000"/>
                </a:solidFill>
                <a:latin typeface="Courier New" panose="02070309020205020404" pitchFamily="49" charset="0"/>
                <a:cs typeface="Courier New" panose="02070309020205020404" pitchFamily="49" charset="0"/>
              </a:rPr>
              <a:t> --mode production"</a:t>
            </a:r>
            <a:br>
              <a:rPr lang="en-US" altLang="en-US" sz="2000" b="1" dirty="0">
                <a:solidFill>
                  <a:srgbClr val="008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a:t>
            </a:r>
            <a:endPar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devDependencies</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webpack</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"^4.16.5"</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webpack</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-cli"</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"^3.1.0"</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webpack</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-dev-server"</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"^3.1.5"</a:t>
            </a:r>
            <a:br>
              <a:rPr kumimoji="0" lang="en-US" altLang="en-US" sz="20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b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Rectangle 2"/>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805449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webpack.config.js</a:t>
            </a:r>
          </a:p>
        </p:txBody>
      </p:sp>
      <p:sp>
        <p:nvSpPr>
          <p:cNvPr id="3" name="Content Placeholder 2"/>
          <p:cNvSpPr>
            <a:spLocks noGrp="1"/>
          </p:cNvSpPr>
          <p:nvPr>
            <p:ph idx="1"/>
          </p:nvPr>
        </p:nvSpPr>
        <p:spPr>
          <a:xfrm>
            <a:off x="280085" y="1825625"/>
            <a:ext cx="11738919" cy="4789359"/>
          </a:xfrm>
        </p:spPr>
        <p:txBody>
          <a:bodyPr/>
          <a:lstStyle/>
          <a:p>
            <a:r>
              <a:rPr lang="en-US" dirty="0"/>
              <a:t>Besides being called from </a:t>
            </a:r>
            <a:r>
              <a:rPr lang="en-US" i="1" dirty="0" err="1"/>
              <a:t>package.json</a:t>
            </a:r>
            <a:r>
              <a:rPr lang="en-US" dirty="0"/>
              <a:t>, WP also needs its own configurations</a:t>
            </a:r>
          </a:p>
          <a:p>
            <a:pPr lvl="1"/>
            <a:r>
              <a:rPr lang="en-US" dirty="0" err="1"/>
              <a:t>Eg</a:t>
            </a:r>
            <a:r>
              <a:rPr lang="en-US" dirty="0"/>
              <a:t>, name of the file to create, and which directory to save it into</a:t>
            </a:r>
          </a:p>
          <a:p>
            <a:r>
              <a:rPr lang="en-US" dirty="0"/>
              <a:t>Configuration done in a JavaScript file</a:t>
            </a:r>
          </a:p>
        </p:txBody>
      </p:sp>
    </p:spTree>
    <p:extLst>
      <p:ext uri="{BB962C8B-B14F-4D97-AF65-F5344CB8AC3E}">
        <p14:creationId xmlns:p14="http://schemas.microsoft.com/office/powerpoint/2010/main" val="439023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Bash</a:t>
            </a:r>
          </a:p>
        </p:txBody>
      </p:sp>
      <p:sp>
        <p:nvSpPr>
          <p:cNvPr id="3" name="Content Placeholder 2"/>
          <p:cNvSpPr>
            <a:spLocks noGrp="1"/>
          </p:cNvSpPr>
          <p:nvPr>
            <p:ph idx="1"/>
          </p:nvPr>
        </p:nvSpPr>
        <p:spPr>
          <a:xfrm>
            <a:off x="310718" y="1825624"/>
            <a:ext cx="11576482" cy="4903649"/>
          </a:xfrm>
        </p:spPr>
        <p:txBody>
          <a:bodyPr/>
          <a:lstStyle/>
          <a:p>
            <a:r>
              <a:rPr lang="en-US" dirty="0"/>
              <a:t>Bash is a Linux/Mac/Unix shell and command language</a:t>
            </a:r>
          </a:p>
          <a:p>
            <a:r>
              <a:rPr lang="en-US" dirty="0"/>
              <a:t>There are also other kinds of shells</a:t>
            </a:r>
          </a:p>
          <a:p>
            <a:pPr lvl="1"/>
            <a:r>
              <a:rPr lang="en-US" dirty="0" err="1"/>
              <a:t>eg</a:t>
            </a:r>
            <a:r>
              <a:rPr lang="en-US" dirty="0"/>
              <a:t>, PowerShell in Windows</a:t>
            </a:r>
          </a:p>
          <a:p>
            <a:r>
              <a:rPr lang="en-US" dirty="0"/>
              <a:t>A </a:t>
            </a:r>
            <a:r>
              <a:rPr lang="en-US" i="1" dirty="0"/>
              <a:t>shell</a:t>
            </a:r>
            <a:r>
              <a:rPr lang="en-US" dirty="0"/>
              <a:t> is also called: </a:t>
            </a:r>
            <a:r>
              <a:rPr lang="en-US" i="1" dirty="0"/>
              <a:t>terminal</a:t>
            </a:r>
            <a:r>
              <a:rPr lang="en-US" dirty="0"/>
              <a:t>, </a:t>
            </a:r>
            <a:r>
              <a:rPr lang="en-US" i="1" dirty="0"/>
              <a:t>console</a:t>
            </a:r>
            <a:r>
              <a:rPr lang="en-US" dirty="0"/>
              <a:t>, </a:t>
            </a:r>
            <a:r>
              <a:rPr lang="en-US" i="1" dirty="0"/>
              <a:t>command-line</a:t>
            </a:r>
            <a:r>
              <a:rPr lang="en-US" dirty="0"/>
              <a:t>, etc.</a:t>
            </a:r>
          </a:p>
          <a:p>
            <a:r>
              <a:rPr lang="en-US" dirty="0"/>
              <a:t>Enable to </a:t>
            </a:r>
            <a:r>
              <a:rPr lang="en-US" i="1" dirty="0"/>
              <a:t>type</a:t>
            </a:r>
            <a:r>
              <a:rPr lang="en-US" dirty="0"/>
              <a:t> commands (</a:t>
            </a:r>
            <a:r>
              <a:rPr lang="en-US" dirty="0" err="1"/>
              <a:t>eg</a:t>
            </a:r>
            <a:r>
              <a:rPr lang="en-US" dirty="0"/>
              <a:t> programs), and execute them</a:t>
            </a:r>
          </a:p>
        </p:txBody>
      </p:sp>
    </p:spTree>
    <p:extLst>
      <p:ext uri="{BB962C8B-B14F-4D97-AF65-F5344CB8AC3E}">
        <p14:creationId xmlns:p14="http://schemas.microsoft.com/office/powerpoint/2010/main" val="24317169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Code Transformation</a:t>
            </a:r>
          </a:p>
        </p:txBody>
      </p:sp>
      <p:sp>
        <p:nvSpPr>
          <p:cNvPr id="3" name="Content Placeholder 2"/>
          <p:cNvSpPr>
            <a:spLocks noGrp="1"/>
          </p:cNvSpPr>
          <p:nvPr>
            <p:ph idx="1"/>
          </p:nvPr>
        </p:nvSpPr>
        <p:spPr>
          <a:xfrm>
            <a:off x="288324" y="1825624"/>
            <a:ext cx="11681254" cy="4797597"/>
          </a:xfrm>
        </p:spPr>
        <p:txBody>
          <a:bodyPr>
            <a:normAutofit fontScale="92500" lnSpcReduction="10000"/>
          </a:bodyPr>
          <a:lstStyle/>
          <a:p>
            <a:r>
              <a:rPr lang="en-US" dirty="0"/>
              <a:t>Bundling is not enough, might need to do </a:t>
            </a:r>
            <a:r>
              <a:rPr lang="en-US" i="1" dirty="0"/>
              <a:t>transformations</a:t>
            </a:r>
          </a:p>
          <a:p>
            <a:r>
              <a:rPr lang="en-US" dirty="0"/>
              <a:t>Support other languages: </a:t>
            </a:r>
            <a:r>
              <a:rPr lang="en-US" i="1" dirty="0" err="1"/>
              <a:t>TypeScript</a:t>
            </a:r>
            <a:r>
              <a:rPr lang="en-US" dirty="0"/>
              <a:t> and </a:t>
            </a:r>
            <a:r>
              <a:rPr lang="en-US" b="1" dirty="0"/>
              <a:t>JSX</a:t>
            </a:r>
            <a:r>
              <a:rPr lang="en-US" dirty="0"/>
              <a:t> </a:t>
            </a:r>
          </a:p>
          <a:p>
            <a:pPr lvl="1"/>
            <a:r>
              <a:rPr lang="en-US" dirty="0"/>
              <a:t>which are not natively supported by browsers, which only deal with JS</a:t>
            </a:r>
          </a:p>
          <a:p>
            <a:pPr lvl="1"/>
            <a:r>
              <a:rPr lang="en-US" dirty="0"/>
              <a:t>JSX will be essential when dealing with </a:t>
            </a:r>
            <a:r>
              <a:rPr lang="en-US" i="1" dirty="0"/>
              <a:t>React</a:t>
            </a:r>
          </a:p>
          <a:p>
            <a:r>
              <a:rPr lang="en-US" dirty="0"/>
              <a:t>Support old browsers:</a:t>
            </a:r>
          </a:p>
          <a:p>
            <a:pPr lvl="1"/>
            <a:r>
              <a:rPr lang="en-US" dirty="0" err="1"/>
              <a:t>eg</a:t>
            </a:r>
            <a:r>
              <a:rPr lang="en-US" dirty="0"/>
              <a:t>, transform code using new JS features (</a:t>
            </a:r>
            <a:r>
              <a:rPr lang="en-US" dirty="0" err="1"/>
              <a:t>eg</a:t>
            </a:r>
            <a:r>
              <a:rPr lang="en-US" dirty="0"/>
              <a:t>, </a:t>
            </a:r>
            <a:r>
              <a:rPr lang="en-US" i="1" dirty="0" err="1"/>
              <a:t>async</a:t>
            </a:r>
            <a:r>
              <a:rPr lang="en-US" i="1" dirty="0"/>
              <a:t>/await</a:t>
            </a:r>
            <a:r>
              <a:rPr lang="en-US" dirty="0"/>
              <a:t>) into equivalent, valid old JS </a:t>
            </a:r>
          </a:p>
          <a:p>
            <a:r>
              <a:rPr lang="en-US" dirty="0" err="1"/>
              <a:t>Minification</a:t>
            </a:r>
            <a:r>
              <a:rPr lang="en-US" dirty="0"/>
              <a:t>:</a:t>
            </a:r>
          </a:p>
          <a:p>
            <a:pPr lvl="1"/>
            <a:r>
              <a:rPr lang="en-US" dirty="0" err="1"/>
              <a:t>eg</a:t>
            </a:r>
            <a:r>
              <a:rPr lang="en-US" dirty="0"/>
              <a:t>, remove comments and empty spaces from JS files to decrease their size, needed to make their download faster</a:t>
            </a:r>
          </a:p>
          <a:p>
            <a:r>
              <a:rPr lang="en-US" dirty="0"/>
              <a:t>etc.</a:t>
            </a:r>
          </a:p>
        </p:txBody>
      </p:sp>
    </p:spTree>
    <p:extLst>
      <p:ext uri="{BB962C8B-B14F-4D97-AF65-F5344CB8AC3E}">
        <p14:creationId xmlns:p14="http://schemas.microsoft.com/office/powerpoint/2010/main" val="38339224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Babel</a:t>
            </a:r>
          </a:p>
        </p:txBody>
      </p:sp>
      <p:sp>
        <p:nvSpPr>
          <p:cNvPr id="3" name="Content Placeholder 2"/>
          <p:cNvSpPr>
            <a:spLocks noGrp="1"/>
          </p:cNvSpPr>
          <p:nvPr>
            <p:ph idx="1"/>
          </p:nvPr>
        </p:nvSpPr>
        <p:spPr>
          <a:xfrm>
            <a:off x="304799" y="1825624"/>
            <a:ext cx="11648303" cy="4772883"/>
          </a:xfrm>
        </p:spPr>
        <p:txBody>
          <a:bodyPr/>
          <a:lstStyle/>
          <a:p>
            <a:r>
              <a:rPr lang="en-US" b="1" dirty="0"/>
              <a:t>Babel</a:t>
            </a:r>
            <a:r>
              <a:rPr lang="en-US" dirty="0"/>
              <a:t> is the main tool to make JS transformations</a:t>
            </a:r>
          </a:p>
          <a:p>
            <a:r>
              <a:rPr lang="en-US" dirty="0"/>
              <a:t>Need to be installed and configured from </a:t>
            </a:r>
            <a:r>
              <a:rPr lang="en-US" i="1" dirty="0" err="1"/>
              <a:t>package.json</a:t>
            </a:r>
            <a:endParaRPr lang="en-US" i="1" dirty="0"/>
          </a:p>
        </p:txBody>
      </p:sp>
      <p:sp>
        <p:nvSpPr>
          <p:cNvPr id="4" name="Rectangle 3">
            <a:extLst>
              <a:ext uri="{FF2B5EF4-FFF2-40B4-BE49-F238E27FC236}">
                <a16:creationId xmlns:a16="http://schemas.microsoft.com/office/drawing/2014/main" id="{B1BC9F7E-6FD2-9B4C-94EA-4C339EED2E3C}"/>
              </a:ext>
            </a:extLst>
          </p:cNvPr>
          <p:cNvSpPr/>
          <p:nvPr/>
        </p:nvSpPr>
        <p:spPr>
          <a:xfrm>
            <a:off x="531222" y="3133793"/>
            <a:ext cx="9196252" cy="3785652"/>
          </a:xfrm>
          <a:prstGeom prst="rect">
            <a:avLst/>
          </a:prstGeom>
        </p:spPr>
        <p:txBody>
          <a:bodyPr wrap="square">
            <a:spAutoFit/>
          </a:bodyPr>
          <a:lstStyle/>
          <a:p>
            <a:r>
              <a:rPr lang="nb-NO" sz="2400" b="1" dirty="0">
                <a:solidFill>
                  <a:srgbClr val="660E7A"/>
                </a:solidFill>
              </a:rPr>
              <a:t>"babel"</a:t>
            </a:r>
            <a:r>
              <a:rPr lang="nb-NO" sz="2400" dirty="0"/>
              <a:t>: {</a:t>
            </a:r>
            <a:br>
              <a:rPr lang="nb-NO" sz="2400" dirty="0"/>
            </a:br>
            <a:r>
              <a:rPr lang="nb-NO" sz="2400" dirty="0"/>
              <a:t>    </a:t>
            </a:r>
            <a:r>
              <a:rPr lang="nb-NO" sz="2400" b="1" dirty="0">
                <a:solidFill>
                  <a:srgbClr val="660E7A"/>
                </a:solidFill>
              </a:rPr>
              <a:t>"</a:t>
            </a:r>
            <a:r>
              <a:rPr lang="nb-NO" sz="2400" b="1" dirty="0" err="1">
                <a:solidFill>
                  <a:srgbClr val="660E7A"/>
                </a:solidFill>
              </a:rPr>
              <a:t>presets</a:t>
            </a:r>
            <a:r>
              <a:rPr lang="nb-NO" sz="2400" b="1" dirty="0">
                <a:solidFill>
                  <a:srgbClr val="660E7A"/>
                </a:solidFill>
              </a:rPr>
              <a:t>"</a:t>
            </a:r>
            <a:r>
              <a:rPr lang="nb-NO" sz="2400" dirty="0"/>
              <a:t>: [</a:t>
            </a:r>
            <a:br>
              <a:rPr lang="nb-NO" sz="2400" dirty="0"/>
            </a:br>
            <a:r>
              <a:rPr lang="nb-NO" sz="2400" dirty="0"/>
              <a:t>        </a:t>
            </a:r>
            <a:r>
              <a:rPr lang="nb-NO" sz="2400" b="1" dirty="0">
                <a:solidFill>
                  <a:srgbClr val="008000"/>
                </a:solidFill>
              </a:rPr>
              <a:t>"@babel/</a:t>
            </a:r>
            <a:r>
              <a:rPr lang="nb-NO" sz="2400" b="1" dirty="0" err="1">
                <a:solidFill>
                  <a:srgbClr val="008000"/>
                </a:solidFill>
              </a:rPr>
              <a:t>env</a:t>
            </a:r>
            <a:r>
              <a:rPr lang="nb-NO" sz="2400" b="1" dirty="0">
                <a:solidFill>
                  <a:srgbClr val="008000"/>
                </a:solidFill>
              </a:rPr>
              <a:t>"</a:t>
            </a:r>
            <a:br>
              <a:rPr lang="nb-NO" sz="2400" b="1" dirty="0">
                <a:solidFill>
                  <a:srgbClr val="008000"/>
                </a:solidFill>
              </a:rPr>
            </a:br>
            <a:r>
              <a:rPr lang="nb-NO" sz="2400" b="1" dirty="0">
                <a:solidFill>
                  <a:srgbClr val="008000"/>
                </a:solidFill>
              </a:rPr>
              <a:t>    </a:t>
            </a:r>
            <a:r>
              <a:rPr lang="nb-NO" sz="2400" dirty="0"/>
              <a:t>]</a:t>
            </a:r>
            <a:br>
              <a:rPr lang="nb-NO" sz="2400" dirty="0"/>
            </a:br>
            <a:r>
              <a:rPr lang="nb-NO" sz="2400" dirty="0"/>
              <a:t>}, </a:t>
            </a:r>
            <a:br>
              <a:rPr lang="nb-NO" sz="2400" dirty="0"/>
            </a:br>
            <a:r>
              <a:rPr lang="nb-NO" sz="2400" b="1" dirty="0">
                <a:solidFill>
                  <a:srgbClr val="660E7A"/>
                </a:solidFill>
              </a:rPr>
              <a:t>"</a:t>
            </a:r>
            <a:r>
              <a:rPr lang="nb-NO" sz="2400" b="1" dirty="0" err="1">
                <a:solidFill>
                  <a:srgbClr val="660E7A"/>
                </a:solidFill>
              </a:rPr>
              <a:t>devDependencies</a:t>
            </a:r>
            <a:r>
              <a:rPr lang="nb-NO" sz="2400" b="1" dirty="0">
                <a:solidFill>
                  <a:srgbClr val="660E7A"/>
                </a:solidFill>
              </a:rPr>
              <a:t>"</a:t>
            </a:r>
            <a:r>
              <a:rPr lang="nb-NO" sz="2400" dirty="0"/>
              <a:t>: {</a:t>
            </a:r>
            <a:br>
              <a:rPr lang="nb-NO" sz="2400" dirty="0"/>
            </a:br>
            <a:r>
              <a:rPr lang="nb-NO" sz="2400" dirty="0"/>
              <a:t>    </a:t>
            </a:r>
            <a:r>
              <a:rPr lang="nb-NO" sz="2400" b="1" dirty="0">
                <a:solidFill>
                  <a:srgbClr val="660E7A"/>
                </a:solidFill>
              </a:rPr>
              <a:t>"@babel/cli"</a:t>
            </a:r>
            <a:r>
              <a:rPr lang="nb-NO" sz="2400" dirty="0"/>
              <a:t>: </a:t>
            </a:r>
            <a:r>
              <a:rPr lang="nb-NO" sz="2400" b="1" dirty="0">
                <a:solidFill>
                  <a:srgbClr val="008000"/>
                </a:solidFill>
              </a:rPr>
              <a:t>"7.7.4"</a:t>
            </a:r>
            <a:r>
              <a:rPr lang="nb-NO" sz="2400" dirty="0"/>
              <a:t>, </a:t>
            </a:r>
            <a:br>
              <a:rPr lang="nb-NO" sz="2400" dirty="0"/>
            </a:br>
            <a:r>
              <a:rPr lang="nb-NO" sz="2400" dirty="0"/>
              <a:t>    </a:t>
            </a:r>
            <a:r>
              <a:rPr lang="nb-NO" sz="2400" b="1" dirty="0">
                <a:solidFill>
                  <a:srgbClr val="660E7A"/>
                </a:solidFill>
              </a:rPr>
              <a:t>"@babel/</a:t>
            </a:r>
            <a:r>
              <a:rPr lang="nb-NO" sz="2400" b="1" dirty="0" err="1">
                <a:solidFill>
                  <a:srgbClr val="660E7A"/>
                </a:solidFill>
              </a:rPr>
              <a:t>core</a:t>
            </a:r>
            <a:r>
              <a:rPr lang="nb-NO" sz="2400" b="1" dirty="0">
                <a:solidFill>
                  <a:srgbClr val="660E7A"/>
                </a:solidFill>
              </a:rPr>
              <a:t>"</a:t>
            </a:r>
            <a:r>
              <a:rPr lang="nb-NO" sz="2400" dirty="0"/>
              <a:t>: </a:t>
            </a:r>
            <a:r>
              <a:rPr lang="nb-NO" sz="2400" b="1" dirty="0">
                <a:solidFill>
                  <a:srgbClr val="008000"/>
                </a:solidFill>
              </a:rPr>
              <a:t>"7.7.4"</a:t>
            </a:r>
            <a:r>
              <a:rPr lang="nb-NO" sz="2400" dirty="0"/>
              <a:t>, </a:t>
            </a:r>
            <a:br>
              <a:rPr lang="nb-NO" sz="2400" dirty="0"/>
            </a:br>
            <a:r>
              <a:rPr lang="nb-NO" sz="2400" dirty="0"/>
              <a:t>    </a:t>
            </a:r>
            <a:r>
              <a:rPr lang="nb-NO" sz="2400" b="1" dirty="0">
                <a:solidFill>
                  <a:srgbClr val="660E7A"/>
                </a:solidFill>
              </a:rPr>
              <a:t>"@babel/</a:t>
            </a:r>
            <a:r>
              <a:rPr lang="nb-NO" sz="2400" b="1" dirty="0" err="1">
                <a:solidFill>
                  <a:srgbClr val="660E7A"/>
                </a:solidFill>
              </a:rPr>
              <a:t>preset-env</a:t>
            </a:r>
            <a:r>
              <a:rPr lang="nb-NO" sz="2400" b="1" dirty="0">
                <a:solidFill>
                  <a:srgbClr val="660E7A"/>
                </a:solidFill>
              </a:rPr>
              <a:t>"</a:t>
            </a:r>
            <a:r>
              <a:rPr lang="nb-NO" sz="2400" dirty="0"/>
              <a:t>: </a:t>
            </a:r>
            <a:r>
              <a:rPr lang="nb-NO" sz="2400" b="1" dirty="0">
                <a:solidFill>
                  <a:srgbClr val="008000"/>
                </a:solidFill>
              </a:rPr>
              <a:t>"7.7.4"</a:t>
            </a:r>
            <a:r>
              <a:rPr lang="nb-NO" sz="2400" dirty="0"/>
              <a:t>, </a:t>
            </a:r>
            <a:br>
              <a:rPr lang="nb-NO" sz="2400" dirty="0"/>
            </a:br>
            <a:r>
              <a:rPr lang="nb-NO" sz="2400" dirty="0"/>
              <a:t>    </a:t>
            </a:r>
            <a:r>
              <a:rPr lang="nb-NO" sz="2400" b="1" dirty="0">
                <a:solidFill>
                  <a:srgbClr val="660E7A"/>
                </a:solidFill>
              </a:rPr>
              <a:t>"babel-jest"</a:t>
            </a:r>
            <a:r>
              <a:rPr lang="nb-NO" sz="2400" dirty="0"/>
              <a:t>: </a:t>
            </a:r>
            <a:r>
              <a:rPr lang="nb-NO" sz="2400" b="1" dirty="0">
                <a:solidFill>
                  <a:srgbClr val="008000"/>
                </a:solidFill>
              </a:rPr>
              <a:t>"24.9.0"</a:t>
            </a:r>
            <a:r>
              <a:rPr lang="nb-NO" sz="2400" dirty="0"/>
              <a:t>, </a:t>
            </a:r>
            <a:endParaRPr lang="en-US" sz="2400" dirty="0"/>
          </a:p>
        </p:txBody>
      </p:sp>
    </p:spTree>
    <p:extLst>
      <p:ext uri="{BB962C8B-B14F-4D97-AF65-F5344CB8AC3E}">
        <p14:creationId xmlns:p14="http://schemas.microsoft.com/office/powerpoint/2010/main" val="42604797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Testing</a:t>
            </a:r>
          </a:p>
        </p:txBody>
      </p:sp>
    </p:spTree>
    <p:extLst>
      <p:ext uri="{BB962C8B-B14F-4D97-AF65-F5344CB8AC3E}">
        <p14:creationId xmlns:p14="http://schemas.microsoft.com/office/powerpoint/2010/main" val="10496217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a:t>
            </a:r>
          </a:p>
        </p:txBody>
      </p:sp>
      <p:sp>
        <p:nvSpPr>
          <p:cNvPr id="3" name="Content Placeholder 2"/>
          <p:cNvSpPr>
            <a:spLocks noGrp="1"/>
          </p:cNvSpPr>
          <p:nvPr>
            <p:ph idx="1"/>
          </p:nvPr>
        </p:nvSpPr>
        <p:spPr>
          <a:xfrm>
            <a:off x="304800" y="1825624"/>
            <a:ext cx="11673016" cy="4855261"/>
          </a:xfrm>
        </p:spPr>
        <p:txBody>
          <a:bodyPr/>
          <a:lstStyle/>
          <a:p>
            <a:r>
              <a:rPr lang="en-US" dirty="0"/>
              <a:t>To check the correctness of a program, writing test cases is very important</a:t>
            </a:r>
          </a:p>
          <a:p>
            <a:r>
              <a:rPr lang="en-US" dirty="0"/>
              <a:t>For </a:t>
            </a:r>
            <a:r>
              <a:rPr lang="en-US" i="1" dirty="0"/>
              <a:t>dynamically typed</a:t>
            </a:r>
            <a:r>
              <a:rPr lang="en-US" dirty="0"/>
              <a:t> language, is even more important</a:t>
            </a:r>
          </a:p>
          <a:p>
            <a:pPr lvl="1"/>
            <a:r>
              <a:rPr lang="en-US" dirty="0"/>
              <a:t>as you lose a lot of warnings and checks from a compiler</a:t>
            </a:r>
          </a:p>
          <a:p>
            <a:r>
              <a:rPr lang="en-US" dirty="0"/>
              <a:t>Different libraries in JS for testing, but we will use </a:t>
            </a:r>
            <a:r>
              <a:rPr lang="en-US" b="1" dirty="0"/>
              <a:t>Jest</a:t>
            </a:r>
            <a:r>
              <a:rPr lang="en-US" dirty="0"/>
              <a:t> </a:t>
            </a:r>
          </a:p>
          <a:p>
            <a:pPr lvl="1"/>
            <a:r>
              <a:rPr lang="en-US" dirty="0"/>
              <a:t>which is one of the most popular</a:t>
            </a:r>
          </a:p>
        </p:txBody>
      </p:sp>
    </p:spTree>
    <p:extLst>
      <p:ext uri="{BB962C8B-B14F-4D97-AF65-F5344CB8AC3E}">
        <p14:creationId xmlns:p14="http://schemas.microsoft.com/office/powerpoint/2010/main" val="17528662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Configuring </a:t>
            </a:r>
            <a:r>
              <a:rPr lang="en-US" i="1" dirty="0"/>
              <a:t>Jest</a:t>
            </a:r>
          </a:p>
        </p:txBody>
      </p:sp>
      <p:sp>
        <p:nvSpPr>
          <p:cNvPr id="3" name="Content Placeholder 2"/>
          <p:cNvSpPr>
            <a:spLocks noGrp="1"/>
          </p:cNvSpPr>
          <p:nvPr>
            <p:ph idx="1"/>
          </p:nvPr>
        </p:nvSpPr>
        <p:spPr>
          <a:xfrm>
            <a:off x="184731" y="1825625"/>
            <a:ext cx="11331765" cy="1255326"/>
          </a:xfrm>
        </p:spPr>
        <p:txBody>
          <a:bodyPr/>
          <a:lstStyle/>
          <a:p>
            <a:r>
              <a:rPr lang="en-US" dirty="0"/>
              <a:t>Need entry in </a:t>
            </a:r>
            <a:r>
              <a:rPr lang="en-US" b="1" dirty="0"/>
              <a:t>scripts</a:t>
            </a:r>
            <a:r>
              <a:rPr lang="en-US" dirty="0"/>
              <a:t> to start it</a:t>
            </a:r>
          </a:p>
          <a:p>
            <a:r>
              <a:rPr lang="en-US" dirty="0"/>
              <a:t>Need extra configurations to find out where the tests are</a:t>
            </a:r>
          </a:p>
        </p:txBody>
      </p:sp>
      <p:sp>
        <p:nvSpPr>
          <p:cNvPr id="4" name="Rectangle 1"/>
          <p:cNvSpPr>
            <a:spLocks noChangeArrowheads="1"/>
          </p:cNvSpPr>
          <p:nvPr/>
        </p:nvSpPr>
        <p:spPr bwMode="auto">
          <a:xfrm>
            <a:off x="304801" y="3694239"/>
            <a:ext cx="7768280" cy="304698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"scripts"</a:t>
            </a:r>
            <a: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4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"test"</a:t>
            </a:r>
            <a: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4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"jest --coverage"</a:t>
            </a:r>
            <a: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r>
            <a:b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p>
          <a:p>
            <a:pPr eaLnBrk="0" fontAlgn="base" hangingPunct="0">
              <a:spcBef>
                <a:spcPct val="0"/>
              </a:spcBef>
              <a:spcAft>
                <a:spcPct val="0"/>
              </a:spcAft>
            </a:pPr>
            <a:r>
              <a:rPr lang="en-US" altLang="en-US" sz="2000" b="1" dirty="0">
                <a:solidFill>
                  <a:srgbClr val="660E7A"/>
                </a:solidFill>
                <a:latin typeface="Courier New" panose="02070309020205020404" pitchFamily="49" charset="0"/>
                <a:cs typeface="Courier New" panose="02070309020205020404" pitchFamily="49" charset="0"/>
              </a:rPr>
              <a:t>"jest"</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660E7A"/>
                </a:solidFill>
                <a:latin typeface="Courier New" panose="02070309020205020404" pitchFamily="49" charset="0"/>
                <a:cs typeface="Courier New" panose="02070309020205020404" pitchFamily="49" charset="0"/>
              </a:rPr>
              <a:t>"</a:t>
            </a:r>
            <a:r>
              <a:rPr lang="en-US" altLang="en-US" sz="2000" b="1" dirty="0" err="1">
                <a:solidFill>
                  <a:srgbClr val="660E7A"/>
                </a:solidFill>
                <a:latin typeface="Courier New" panose="02070309020205020404" pitchFamily="49" charset="0"/>
                <a:cs typeface="Courier New" panose="02070309020205020404" pitchFamily="49" charset="0"/>
              </a:rPr>
              <a:t>testRegex</a:t>
            </a:r>
            <a:r>
              <a:rPr lang="en-US" altLang="en-US" sz="2000" b="1" dirty="0">
                <a:solidFill>
                  <a:srgbClr val="660E7A"/>
                </a:solidFill>
                <a:latin typeface="Courier New" panose="02070309020205020404" pitchFamily="49" charset="0"/>
                <a:cs typeface="Courier New" panose="02070309020205020404" pitchFamily="49" charset="0"/>
              </a:rPr>
              <a:t>"</a:t>
            </a: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"tests/.*</a:t>
            </a:r>
            <a:r>
              <a:rPr lang="en-US" altLang="en-US" sz="2000" b="1" dirty="0">
                <a:solidFill>
                  <a:srgbClr val="000080"/>
                </a:solidFill>
                <a:latin typeface="Courier New" panose="02070309020205020404" pitchFamily="49" charset="0"/>
                <a:cs typeface="Courier New" panose="02070309020205020404" pitchFamily="49" charset="0"/>
              </a:rPr>
              <a:t>-</a:t>
            </a:r>
            <a:r>
              <a:rPr lang="en-US" altLang="en-US" sz="2000" b="1" dirty="0">
                <a:solidFill>
                  <a:srgbClr val="008000"/>
                </a:solidFill>
                <a:latin typeface="Courier New" panose="02070309020205020404" pitchFamily="49" charset="0"/>
                <a:cs typeface="Courier New" panose="02070309020205020404" pitchFamily="49" charset="0"/>
              </a:rPr>
              <a:t>test</a:t>
            </a:r>
            <a:r>
              <a:rPr lang="en-US" altLang="en-US" sz="2000" b="1" dirty="0">
                <a:solidFill>
                  <a:srgbClr val="000080"/>
                </a:solidFill>
                <a:latin typeface="Courier New" panose="02070309020205020404" pitchFamily="49" charset="0"/>
                <a:cs typeface="Courier New" panose="02070309020205020404" pitchFamily="49" charset="0"/>
              </a:rPr>
              <a:t>\\</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err="1">
                <a:solidFill>
                  <a:srgbClr val="008000"/>
                </a:solidFill>
                <a:latin typeface="Courier New" panose="02070309020205020404" pitchFamily="49" charset="0"/>
                <a:cs typeface="Courier New" panose="02070309020205020404" pitchFamily="49" charset="0"/>
              </a:rPr>
              <a:t>js|jsx</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660E7A"/>
                </a:solidFill>
                <a:latin typeface="Courier New" panose="02070309020205020404" pitchFamily="49" charset="0"/>
                <a:cs typeface="Courier New" panose="02070309020205020404" pitchFamily="49" charset="0"/>
              </a:rPr>
              <a:t>"</a:t>
            </a:r>
            <a:r>
              <a:rPr lang="en-US" altLang="en-US" sz="2000" b="1" dirty="0" err="1">
                <a:solidFill>
                  <a:srgbClr val="660E7A"/>
                </a:solidFill>
                <a:latin typeface="Courier New" panose="02070309020205020404" pitchFamily="49" charset="0"/>
                <a:cs typeface="Courier New" panose="02070309020205020404" pitchFamily="49" charset="0"/>
              </a:rPr>
              <a:t>collectCoverageFrom</a:t>
            </a:r>
            <a:r>
              <a:rPr lang="en-US" altLang="en-US" sz="2000" b="1" dirty="0">
                <a:solidFill>
                  <a:srgbClr val="660E7A"/>
                </a:solidFill>
                <a:latin typeface="Courier New" panose="02070309020205020404" pitchFamily="49" charset="0"/>
                <a:cs typeface="Courier New" panose="02070309020205020404" pitchFamily="49" charset="0"/>
              </a:rPr>
              <a:t>"</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err="1">
                <a:solidFill>
                  <a:srgbClr val="008000"/>
                </a:solidFill>
                <a:latin typeface="Courier New" panose="02070309020205020404" pitchFamily="49" charset="0"/>
                <a:cs typeface="Courier New" panose="02070309020205020404" pitchFamily="49" charset="0"/>
              </a:rPr>
              <a:t>src</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err="1">
                <a:solidFill>
                  <a:srgbClr val="008000"/>
                </a:solidFill>
                <a:latin typeface="Courier New" panose="02070309020205020404" pitchFamily="49" charset="0"/>
                <a:cs typeface="Courier New" panose="02070309020205020404" pitchFamily="49" charset="0"/>
              </a:rPr>
              <a:t>js|jsx</a:t>
            </a:r>
            <a:r>
              <a:rPr lang="en-US" altLang="en-US" sz="2000" b="1" dirty="0">
                <a:solidFill>
                  <a:srgbClr val="008000"/>
                </a:solidFill>
                <a:latin typeface="Courier New" panose="02070309020205020404" pitchFamily="49" charset="0"/>
                <a:cs typeface="Courier New" panose="02070309020205020404" pitchFamily="49" charset="0"/>
              </a:rPr>
              <a:t>)"</a:t>
            </a:r>
            <a:br>
              <a:rPr lang="en-US" altLang="en-US" sz="2000" b="1" dirty="0">
                <a:solidFill>
                  <a:srgbClr val="008000"/>
                </a:solidFill>
                <a:latin typeface="Courier New" panose="02070309020205020404" pitchFamily="49" charset="0"/>
                <a:cs typeface="Courier New" panose="02070309020205020404" pitchFamily="49" charset="0"/>
              </a:rPr>
            </a:br>
            <a:r>
              <a:rPr lang="en-US" altLang="en-US" sz="2000" b="1" dirty="0">
                <a:solidFill>
                  <a:srgbClr val="008000"/>
                </a:solidFill>
                <a:latin typeface="Courier New" panose="02070309020205020404" pitchFamily="49" charset="0"/>
                <a:cs typeface="Courier New" panose="02070309020205020404" pitchFamily="49" charset="0"/>
              </a:rPr>
              <a:t>  </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a:t>
            </a:r>
            <a:endParaRPr lang="en-US" altLang="en-US" sz="1600" dirty="0">
              <a:latin typeface="Arial" panose="020B0604020202020204" pitchFamily="34" charset="0"/>
            </a:endParaRPr>
          </a:p>
        </p:txBody>
      </p:sp>
      <p:sp>
        <p:nvSpPr>
          <p:cNvPr id="5" name="Rectangle 2"/>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887355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Need </a:t>
            </a:r>
            <a:r>
              <a:rPr lang="en-US" i="1" dirty="0"/>
              <a:t>Babel</a:t>
            </a:r>
            <a:r>
              <a:rPr lang="en-US" dirty="0"/>
              <a:t> for </a:t>
            </a:r>
            <a:r>
              <a:rPr lang="en-US" i="1" dirty="0"/>
              <a:t>Jest</a:t>
            </a:r>
          </a:p>
        </p:txBody>
      </p:sp>
      <p:sp>
        <p:nvSpPr>
          <p:cNvPr id="3" name="Content Placeholder 2"/>
          <p:cNvSpPr>
            <a:spLocks noGrp="1"/>
          </p:cNvSpPr>
          <p:nvPr>
            <p:ph idx="1"/>
          </p:nvPr>
        </p:nvSpPr>
        <p:spPr>
          <a:xfrm>
            <a:off x="304800" y="1825625"/>
            <a:ext cx="11689492" cy="4822310"/>
          </a:xfrm>
        </p:spPr>
        <p:txBody>
          <a:bodyPr/>
          <a:lstStyle/>
          <a:p>
            <a:r>
              <a:rPr lang="en-US" dirty="0"/>
              <a:t>JS code running in browser</a:t>
            </a:r>
          </a:p>
          <a:p>
            <a:r>
              <a:rPr lang="en-US" dirty="0"/>
              <a:t>But where are the tests run? We need a JS runtime: </a:t>
            </a:r>
            <a:r>
              <a:rPr lang="en-US" i="1" dirty="0" err="1"/>
              <a:t>NodeJS</a:t>
            </a:r>
            <a:endParaRPr lang="en-US" b="1" i="1" dirty="0"/>
          </a:p>
          <a:p>
            <a:r>
              <a:rPr lang="en-US" dirty="0"/>
              <a:t>But </a:t>
            </a:r>
            <a:r>
              <a:rPr lang="en-US" i="1" dirty="0"/>
              <a:t>frontend</a:t>
            </a:r>
            <a:r>
              <a:rPr lang="en-US" dirty="0"/>
              <a:t> code might not be directly executed on  </a:t>
            </a:r>
            <a:r>
              <a:rPr lang="en-US" i="1" dirty="0" err="1"/>
              <a:t>NodeJS</a:t>
            </a:r>
            <a:endParaRPr lang="en-US" i="1" dirty="0"/>
          </a:p>
          <a:p>
            <a:pPr lvl="1"/>
            <a:r>
              <a:rPr lang="en-US" dirty="0" err="1"/>
              <a:t>eg</a:t>
            </a:r>
            <a:r>
              <a:rPr lang="en-US" dirty="0"/>
              <a:t>, different ways to handle JS </a:t>
            </a:r>
            <a:r>
              <a:rPr lang="en-US" i="1" dirty="0"/>
              <a:t>modules</a:t>
            </a:r>
          </a:p>
          <a:p>
            <a:r>
              <a:rPr lang="en-US" dirty="0"/>
              <a:t>Using </a:t>
            </a:r>
            <a:r>
              <a:rPr lang="en-US" i="1" dirty="0"/>
              <a:t>Babel</a:t>
            </a:r>
            <a:r>
              <a:rPr lang="en-US" dirty="0"/>
              <a:t> to make the required transformations to be able to run such code on </a:t>
            </a:r>
            <a:r>
              <a:rPr lang="en-US" i="1" dirty="0" err="1"/>
              <a:t>NodeJS</a:t>
            </a:r>
            <a:endParaRPr lang="en-US" i="1" dirty="0"/>
          </a:p>
        </p:txBody>
      </p:sp>
    </p:spTree>
    <p:extLst>
      <p:ext uri="{BB962C8B-B14F-4D97-AF65-F5344CB8AC3E}">
        <p14:creationId xmlns:p14="http://schemas.microsoft.com/office/powerpoint/2010/main" val="1233111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19482" y="376518"/>
            <a:ext cx="11885334" cy="6070386"/>
          </a:xfrm>
          <a:prstGeom prst="rect">
            <a:avLst/>
          </a:prstGeom>
        </p:spPr>
      </p:pic>
    </p:spTree>
    <p:extLst>
      <p:ext uri="{BB962C8B-B14F-4D97-AF65-F5344CB8AC3E}">
        <p14:creationId xmlns:p14="http://schemas.microsoft.com/office/powerpoint/2010/main" val="3902308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1159" y="136525"/>
            <a:ext cx="10515600" cy="1325563"/>
          </a:xfrm>
        </p:spPr>
        <p:txBody>
          <a:bodyPr/>
          <a:lstStyle/>
          <a:p>
            <a:r>
              <a:rPr lang="en-US" dirty="0"/>
              <a:t>Why?</a:t>
            </a:r>
          </a:p>
        </p:txBody>
      </p:sp>
      <p:sp>
        <p:nvSpPr>
          <p:cNvPr id="3" name="Content Placeholder 2"/>
          <p:cNvSpPr>
            <a:spLocks noGrp="1"/>
          </p:cNvSpPr>
          <p:nvPr>
            <p:ph idx="1"/>
          </p:nvPr>
        </p:nvSpPr>
        <p:spPr>
          <a:xfrm>
            <a:off x="266330" y="1825624"/>
            <a:ext cx="11665258" cy="4939159"/>
          </a:xfrm>
        </p:spPr>
        <p:txBody>
          <a:bodyPr>
            <a:normAutofit lnSpcReduction="10000"/>
          </a:bodyPr>
          <a:lstStyle/>
          <a:p>
            <a:r>
              <a:rPr lang="en-US" dirty="0"/>
              <a:t>Critical skill when you are a programmer</a:t>
            </a:r>
          </a:p>
          <a:p>
            <a:r>
              <a:rPr lang="en-US" dirty="0"/>
              <a:t>Help automating several tasks</a:t>
            </a:r>
          </a:p>
          <a:p>
            <a:r>
              <a:rPr lang="en-US" dirty="0"/>
              <a:t>When dealing with web/enterprise systems, many servers will NOT have a GUI…</a:t>
            </a:r>
          </a:p>
          <a:p>
            <a:pPr lvl="1"/>
            <a:r>
              <a:rPr lang="en-US" dirty="0"/>
              <a:t>… you will access them remotely via SSH using a terminal</a:t>
            </a:r>
          </a:p>
          <a:p>
            <a:pPr lvl="1"/>
            <a:r>
              <a:rPr lang="en-US" dirty="0"/>
              <a:t>… this also applies for embedded and </a:t>
            </a:r>
            <a:r>
              <a:rPr lang="en-US" dirty="0" err="1"/>
              <a:t>IoT</a:t>
            </a:r>
            <a:r>
              <a:rPr lang="en-US" dirty="0"/>
              <a:t> devices</a:t>
            </a:r>
          </a:p>
          <a:p>
            <a:r>
              <a:rPr lang="en-US" dirty="0"/>
              <a:t>Helpful when commands with specific parameters (</a:t>
            </a:r>
            <a:r>
              <a:rPr lang="en-US" dirty="0" err="1"/>
              <a:t>eg</a:t>
            </a:r>
            <a:r>
              <a:rPr lang="en-US" dirty="0"/>
              <a:t> </a:t>
            </a:r>
            <a:r>
              <a:rPr lang="en-US" dirty="0" err="1"/>
              <a:t>Git</a:t>
            </a:r>
            <a:r>
              <a:rPr lang="en-US" dirty="0"/>
              <a:t>)</a:t>
            </a:r>
          </a:p>
          <a:p>
            <a:r>
              <a:rPr lang="en-US" dirty="0"/>
              <a:t>You need to be able to do basic commands</a:t>
            </a:r>
          </a:p>
          <a:p>
            <a:r>
              <a:rPr lang="en-US" dirty="0"/>
              <a:t>You will need </a:t>
            </a:r>
            <a:r>
              <a:rPr lang="en-US" i="1" dirty="0"/>
              <a:t>Bash</a:t>
            </a:r>
            <a:r>
              <a:rPr lang="en-US" dirty="0"/>
              <a:t> commands if using </a:t>
            </a:r>
            <a:r>
              <a:rPr lang="en-US" i="1" dirty="0"/>
              <a:t>Docker</a:t>
            </a:r>
          </a:p>
          <a:p>
            <a:endParaRPr lang="en-US" dirty="0"/>
          </a:p>
        </p:txBody>
      </p:sp>
    </p:spTree>
    <p:extLst>
      <p:ext uri="{BB962C8B-B14F-4D97-AF65-F5344CB8AC3E}">
        <p14:creationId xmlns:p14="http://schemas.microsoft.com/office/powerpoint/2010/main" val="1099973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Installing Bash</a:t>
            </a:r>
          </a:p>
        </p:txBody>
      </p:sp>
      <p:sp>
        <p:nvSpPr>
          <p:cNvPr id="3" name="Content Placeholder 2"/>
          <p:cNvSpPr>
            <a:spLocks noGrp="1"/>
          </p:cNvSpPr>
          <p:nvPr>
            <p:ph idx="1"/>
          </p:nvPr>
        </p:nvSpPr>
        <p:spPr>
          <a:xfrm>
            <a:off x="204186" y="1825625"/>
            <a:ext cx="11833934" cy="2098306"/>
          </a:xfrm>
        </p:spPr>
        <p:txBody>
          <a:bodyPr>
            <a:normAutofit lnSpcReduction="10000"/>
          </a:bodyPr>
          <a:lstStyle/>
          <a:p>
            <a:r>
              <a:rPr lang="en-US" dirty="0"/>
              <a:t>If you are using Linux/Mac, it is already installed</a:t>
            </a:r>
          </a:p>
          <a:p>
            <a:pPr lvl="1"/>
            <a:r>
              <a:rPr lang="en-US" dirty="0"/>
              <a:t>Mac: Utilities -&gt; Terminal</a:t>
            </a:r>
          </a:p>
          <a:p>
            <a:r>
              <a:rPr lang="en-US" dirty="0"/>
              <a:t>If using Windows, strongly recommended to install </a:t>
            </a:r>
            <a:r>
              <a:rPr lang="en-US" dirty="0" err="1"/>
              <a:t>GitBash</a:t>
            </a:r>
            <a:endParaRPr lang="en-US" dirty="0"/>
          </a:p>
          <a:p>
            <a:pPr lvl="1"/>
            <a:r>
              <a:rPr lang="en-US" dirty="0"/>
              <a:t>which is part of “</a:t>
            </a:r>
            <a:r>
              <a:rPr lang="en-US" dirty="0" err="1"/>
              <a:t>Git</a:t>
            </a:r>
            <a:r>
              <a:rPr lang="en-US" dirty="0"/>
              <a:t> for Windows” at http://gitforwindows.org/</a:t>
            </a:r>
          </a:p>
        </p:txBody>
      </p:sp>
      <p:pic>
        <p:nvPicPr>
          <p:cNvPr id="3074" name="Picture 2" descr="http://blog.teamtreehouse.com/wp-content/uploads/2012/09/Screen-Shot-2012-09-25-at-12.57.00-PM.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2380" y="4058868"/>
            <a:ext cx="6033378" cy="292987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138885" y="3923931"/>
            <a:ext cx="3427979" cy="2883439"/>
          </a:xfrm>
          <a:prstGeom prst="rect">
            <a:avLst/>
          </a:prstGeom>
        </p:spPr>
      </p:pic>
    </p:spTree>
    <p:extLst>
      <p:ext uri="{BB962C8B-B14F-4D97-AF65-F5344CB8AC3E}">
        <p14:creationId xmlns:p14="http://schemas.microsoft.com/office/powerpoint/2010/main" val="1381685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Commands</a:t>
            </a:r>
          </a:p>
        </p:txBody>
      </p:sp>
      <p:sp>
        <p:nvSpPr>
          <p:cNvPr id="3" name="Content Placeholder 2"/>
          <p:cNvSpPr>
            <a:spLocks noGrp="1"/>
          </p:cNvSpPr>
          <p:nvPr>
            <p:ph idx="1"/>
          </p:nvPr>
        </p:nvSpPr>
        <p:spPr>
          <a:xfrm>
            <a:off x="838200" y="1690688"/>
            <a:ext cx="10515600" cy="4917581"/>
          </a:xfrm>
        </p:spPr>
        <p:txBody>
          <a:bodyPr>
            <a:normAutofit fontScale="77500" lnSpcReduction="20000"/>
          </a:bodyPr>
          <a:lstStyle/>
          <a:p>
            <a:r>
              <a:rPr lang="en-US" dirty="0"/>
              <a:t>“.” the current directory</a:t>
            </a:r>
          </a:p>
          <a:p>
            <a:r>
              <a:rPr lang="en-US" dirty="0"/>
              <a:t>“..” the parent directory</a:t>
            </a:r>
          </a:p>
          <a:p>
            <a:r>
              <a:rPr lang="en-US" dirty="0"/>
              <a:t>“~” home directory</a:t>
            </a:r>
          </a:p>
          <a:p>
            <a:r>
              <a:rPr lang="en-US" dirty="0"/>
              <a:t>“</a:t>
            </a:r>
            <a:r>
              <a:rPr lang="en-US" dirty="0" err="1"/>
              <a:t>pwd</a:t>
            </a:r>
            <a:r>
              <a:rPr lang="en-US" dirty="0"/>
              <a:t>” print working directory</a:t>
            </a:r>
          </a:p>
          <a:p>
            <a:r>
              <a:rPr lang="en-US" dirty="0"/>
              <a:t>“cd” change directory</a:t>
            </a:r>
          </a:p>
          <a:p>
            <a:r>
              <a:rPr lang="en-US" dirty="0"/>
              <a:t>“</a:t>
            </a:r>
            <a:r>
              <a:rPr lang="en-US" dirty="0" err="1"/>
              <a:t>mkdir</a:t>
            </a:r>
            <a:r>
              <a:rPr lang="en-US" dirty="0"/>
              <a:t>” make directory</a:t>
            </a:r>
          </a:p>
          <a:p>
            <a:r>
              <a:rPr lang="en-US" dirty="0"/>
              <a:t>“ls” list directory content</a:t>
            </a:r>
          </a:p>
          <a:p>
            <a:r>
              <a:rPr lang="en-US" dirty="0"/>
              <a:t>“</a:t>
            </a:r>
            <a:r>
              <a:rPr lang="en-US" dirty="0" err="1"/>
              <a:t>cp</a:t>
            </a:r>
            <a:r>
              <a:rPr lang="en-US" dirty="0"/>
              <a:t>” copy file</a:t>
            </a:r>
          </a:p>
          <a:p>
            <a:r>
              <a:rPr lang="en-US" dirty="0"/>
              <a:t>“mv” move file</a:t>
            </a:r>
          </a:p>
          <a:p>
            <a:r>
              <a:rPr lang="en-US" dirty="0"/>
              <a:t>“</a:t>
            </a:r>
            <a:r>
              <a:rPr lang="en-US" dirty="0" err="1"/>
              <a:t>rm</a:t>
            </a:r>
            <a:r>
              <a:rPr lang="en-US" dirty="0"/>
              <a:t>” remove (“-r” for recursive on directories)</a:t>
            </a:r>
          </a:p>
          <a:p>
            <a:r>
              <a:rPr lang="en-US" dirty="0"/>
              <a:t>“man” manual for a specific command</a:t>
            </a:r>
          </a:p>
        </p:txBody>
      </p:sp>
    </p:spTree>
    <p:extLst>
      <p:ext uri="{BB962C8B-B14F-4D97-AF65-F5344CB8AC3E}">
        <p14:creationId xmlns:p14="http://schemas.microsoft.com/office/powerpoint/2010/main" val="4014673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Cont.</a:t>
            </a:r>
          </a:p>
        </p:txBody>
      </p:sp>
      <p:sp>
        <p:nvSpPr>
          <p:cNvPr id="3" name="Content Placeholder 2"/>
          <p:cNvSpPr>
            <a:spLocks noGrp="1"/>
          </p:cNvSpPr>
          <p:nvPr>
            <p:ph idx="1"/>
          </p:nvPr>
        </p:nvSpPr>
        <p:spPr>
          <a:xfrm>
            <a:off x="200297" y="1323703"/>
            <a:ext cx="11153503" cy="5947953"/>
          </a:xfrm>
        </p:spPr>
        <p:txBody>
          <a:bodyPr>
            <a:normAutofit lnSpcReduction="10000"/>
          </a:bodyPr>
          <a:lstStyle/>
          <a:p>
            <a:r>
              <a:rPr lang="en-US" sz="2800" dirty="0"/>
              <a:t>“echo” print input text</a:t>
            </a:r>
          </a:p>
          <a:p>
            <a:r>
              <a:rPr lang="en-US" sz="2800" dirty="0"/>
              <a:t>“cat” print content of file</a:t>
            </a:r>
          </a:p>
          <a:p>
            <a:r>
              <a:rPr lang="en-US" sz="2800" dirty="0"/>
              <a:t>“less” scrollable print of file</a:t>
            </a:r>
          </a:p>
          <a:p>
            <a:r>
              <a:rPr lang="en-US" sz="2800" dirty="0"/>
              <a:t>“&gt;” redirect to</a:t>
            </a:r>
          </a:p>
          <a:p>
            <a:r>
              <a:rPr lang="en-US" sz="2800" dirty="0"/>
              <a:t>“&gt;&gt;” append to</a:t>
            </a:r>
          </a:p>
          <a:p>
            <a:r>
              <a:rPr lang="en-US" sz="2800" dirty="0"/>
              <a:t>“|” pipe commands</a:t>
            </a:r>
          </a:p>
          <a:p>
            <a:r>
              <a:rPr lang="en-US" sz="2800" dirty="0"/>
              <a:t>“which” location of program</a:t>
            </a:r>
          </a:p>
          <a:p>
            <a:r>
              <a:rPr lang="en-US" sz="2800" dirty="0"/>
              <a:t>“$” resolve variables</a:t>
            </a:r>
          </a:p>
          <a:p>
            <a:r>
              <a:rPr lang="en-US" sz="2800" dirty="0"/>
              <a:t>“</a:t>
            </a:r>
            <a:r>
              <a:rPr lang="en-US" sz="2800" dirty="0" err="1"/>
              <a:t>wc</a:t>
            </a:r>
            <a:r>
              <a:rPr lang="en-US" sz="2800" dirty="0"/>
              <a:t>” word count</a:t>
            </a:r>
          </a:p>
          <a:p>
            <a:r>
              <a:rPr lang="en-US" sz="2800" dirty="0"/>
              <a:t>“find” files</a:t>
            </a:r>
          </a:p>
          <a:p>
            <a:r>
              <a:rPr lang="en-US" sz="2800" dirty="0"/>
              <a:t>“grep” extract based on regular expression</a:t>
            </a:r>
          </a:p>
          <a:p>
            <a:r>
              <a:rPr lang="en-US" sz="2800" dirty="0"/>
              <a:t>“touch” modify access time of file, and create it if non-existent</a:t>
            </a:r>
          </a:p>
        </p:txBody>
      </p:sp>
    </p:spTree>
    <p:extLst>
      <p:ext uri="{BB962C8B-B14F-4D97-AF65-F5344CB8AC3E}">
        <p14:creationId xmlns:p14="http://schemas.microsoft.com/office/powerpoint/2010/main" val="2368372608"/>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6759</TotalTime>
  <Words>2274</Words>
  <Application>Microsoft Office PowerPoint</Application>
  <PresentationFormat>Widescreen</PresentationFormat>
  <Paragraphs>235</Paragraphs>
  <Slides>45</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45</vt:i4>
      </vt:variant>
    </vt:vector>
  </HeadingPairs>
  <TitlesOfParts>
    <vt:vector size="52" baseType="lpstr">
      <vt:lpstr>Arial</vt:lpstr>
      <vt:lpstr>Calibri</vt:lpstr>
      <vt:lpstr>Calibri Light</vt:lpstr>
      <vt:lpstr>Courier New</vt:lpstr>
      <vt:lpstr>Helvetica Light</vt:lpstr>
      <vt:lpstr>Office Theme</vt:lpstr>
      <vt:lpstr>White</vt:lpstr>
      <vt:lpstr>Web Development and API Design  Lesson 02: Bash, Regex, Build Tools and Testing</vt:lpstr>
      <vt:lpstr>Goals</vt:lpstr>
      <vt:lpstr>Bash</vt:lpstr>
      <vt:lpstr>Bash</vt:lpstr>
      <vt:lpstr>PowerPoint Presentation</vt:lpstr>
      <vt:lpstr>Why?</vt:lpstr>
      <vt:lpstr>Installing Bash</vt:lpstr>
      <vt:lpstr>Basic Commands</vt:lpstr>
      <vt:lpstr>Cont.</vt:lpstr>
      <vt:lpstr>PowerPoint Presentation</vt:lpstr>
      <vt:lpstr>PowerPoint Presentation</vt:lpstr>
      <vt:lpstr>PowerPoint Presentation</vt:lpstr>
      <vt:lpstr>PowerPoint Presentation</vt:lpstr>
      <vt:lpstr>PowerPoint Presentation</vt:lpstr>
      <vt:lpstr>PowerPoint Presentation</vt:lpstr>
      <vt:lpstr>Useful Tips</vt:lpstr>
      <vt:lpstr>Regular Expressions</vt:lpstr>
      <vt:lpstr>Constraints</vt:lpstr>
      <vt:lpstr>Definition, Regex is either:</vt:lpstr>
      <vt:lpstr>Matching Characters</vt:lpstr>
      <vt:lpstr>(), | and *</vt:lpstr>
      <vt:lpstr>Shortcuts</vt:lpstr>
      <vt:lpstr>Example: Telephone Number</vt:lpstr>
      <vt:lpstr>Regex for Telephone Number</vt:lpstr>
      <vt:lpstr>First time you see a regex…</vt:lpstr>
      <vt:lpstr>PowerPoint Presentation</vt:lpstr>
      <vt:lpstr>PowerPoint Presentation</vt:lpstr>
      <vt:lpstr>Limitations of Regex</vt:lpstr>
      <vt:lpstr>PowerPoint Presentation</vt:lpstr>
      <vt:lpstr>Build Tools</vt:lpstr>
      <vt:lpstr>YARN/NPM</vt:lpstr>
      <vt:lpstr>PowerPoint Presentation</vt:lpstr>
      <vt:lpstr>package.json</vt:lpstr>
      <vt:lpstr>JSON for Configuration Files</vt:lpstr>
      <vt:lpstr>yarn.lock</vt:lpstr>
      <vt:lpstr>WebPack</vt:lpstr>
      <vt:lpstr>Bundling</vt:lpstr>
      <vt:lpstr>Configuring WebPack</vt:lpstr>
      <vt:lpstr>webpack.config.js</vt:lpstr>
      <vt:lpstr>Code Transformation</vt:lpstr>
      <vt:lpstr>Babel</vt:lpstr>
      <vt:lpstr>Testing</vt:lpstr>
      <vt:lpstr>Testing</vt:lpstr>
      <vt:lpstr>Configuring Jest</vt:lpstr>
      <vt:lpstr>Need Babel for Jest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Andrea Arcuri</dc:creator>
  <cp:lastModifiedBy>Andrea Arcuri</cp:lastModifiedBy>
  <cp:revision>335</cp:revision>
  <cp:lastPrinted>2017-12-21T12:07:11Z</cp:lastPrinted>
  <dcterms:created xsi:type="dcterms:W3CDTF">2017-12-10T14:32:25Z</dcterms:created>
  <dcterms:modified xsi:type="dcterms:W3CDTF">2019-12-12T11:05:45Z</dcterms:modified>
</cp:coreProperties>
</file>

<file path=docProps/thumbnail.jpeg>
</file>